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jpg" ContentType="image/jpeg"/>
  <Override PartName="/ppt/media/image7.jpg" ContentType="image/jpeg"/>
  <Override PartName="/ppt/media/image8.jpg" ContentType="image/jpeg"/>
  <Override PartName="/ppt/media/image27.jpg" ContentType="image/jpeg"/>
  <Override PartName="/ppt/media/image30.jpg" ContentType="image/jpeg"/>
  <Override PartName="/ppt/media/image32.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5"/>
  </p:notesMasterIdLst>
  <p:sldIdLst>
    <p:sldId id="308" r:id="rId3"/>
    <p:sldId id="315" r:id="rId4"/>
    <p:sldId id="322" r:id="rId5"/>
    <p:sldId id="321" r:id="rId6"/>
    <p:sldId id="323" r:id="rId7"/>
    <p:sldId id="335" r:id="rId8"/>
    <p:sldId id="336" r:id="rId9"/>
    <p:sldId id="342" r:id="rId10"/>
    <p:sldId id="344" r:id="rId11"/>
    <p:sldId id="345" r:id="rId12"/>
    <p:sldId id="343" r:id="rId13"/>
    <p:sldId id="337" r:id="rId14"/>
    <p:sldId id="338" r:id="rId15"/>
    <p:sldId id="339" r:id="rId16"/>
    <p:sldId id="340" r:id="rId17"/>
    <p:sldId id="314" r:id="rId18"/>
    <p:sldId id="316" r:id="rId19"/>
    <p:sldId id="319" r:id="rId20"/>
    <p:sldId id="320" r:id="rId21"/>
    <p:sldId id="313" r:id="rId22"/>
    <p:sldId id="309" r:id="rId23"/>
    <p:sldId id="332" r:id="rId24"/>
    <p:sldId id="307" r:id="rId25"/>
    <p:sldId id="324" r:id="rId26"/>
    <p:sldId id="325" r:id="rId27"/>
    <p:sldId id="333" r:id="rId28"/>
    <p:sldId id="334" r:id="rId29"/>
    <p:sldId id="327" r:id="rId30"/>
    <p:sldId id="330" r:id="rId31"/>
    <p:sldId id="328" r:id="rId32"/>
    <p:sldId id="331" r:id="rId33"/>
    <p:sldId id="341"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an Shanahan" initials="KS" lastIdx="2" clrIdx="0">
    <p:extLst>
      <p:ext uri="{19B8F6BF-5375-455C-9EA6-DF929625EA0E}">
        <p15:presenceInfo xmlns:p15="http://schemas.microsoft.com/office/powerpoint/2012/main" userId="982773b6f99b16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A8932F8-2B34-4335-905D-9AE48EF511E8}" type="datetimeFigureOut">
              <a:rPr lang="en-IE" smtClean="0"/>
              <a:t>09/02/2019</a:t>
            </a:fld>
            <a:endParaRPr lang="en-IE"/>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6AE010C-D597-437A-B7A4-8CCB62F1234C}" type="slidenum">
              <a:rPr lang="en-IE" smtClean="0"/>
              <a:t>‹#›</a:t>
            </a:fld>
            <a:endParaRPr lang="en-IE"/>
          </a:p>
        </p:txBody>
      </p:sp>
    </p:spTree>
    <p:extLst>
      <p:ext uri="{BB962C8B-B14F-4D97-AF65-F5344CB8AC3E}">
        <p14:creationId xmlns:p14="http://schemas.microsoft.com/office/powerpoint/2010/main" val="413604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398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8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389095"/>
            <a:ext cx="9144000" cy="146890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008000"/>
                </a:solidFill>
                <a:latin typeface="Arial"/>
                <a:cs typeface="Arial"/>
              </a:defRPr>
            </a:lvl1pPr>
          </a:lstStyle>
          <a:p>
            <a:endParaRPr/>
          </a:p>
        </p:txBody>
      </p:sp>
      <p:sp>
        <p:nvSpPr>
          <p:cNvPr id="3" name="Holder 3"/>
          <p:cNvSpPr>
            <a:spLocks noGrp="1"/>
          </p:cNvSpPr>
          <p:nvPr>
            <p:ph sz="half" idx="2"/>
          </p:nvPr>
        </p:nvSpPr>
        <p:spPr>
          <a:xfrm>
            <a:off x="535940" y="1314069"/>
            <a:ext cx="3456304" cy="4192904"/>
          </a:xfrm>
          <a:prstGeom prst="rect">
            <a:avLst/>
          </a:prstGeom>
        </p:spPr>
        <p:txBody>
          <a:bodyPr wrap="square" lIns="0" tIns="0" rIns="0" bIns="0">
            <a:spAutoFit/>
          </a:bodyPr>
          <a:lstStyle>
            <a:lvl1pPr>
              <a:defRPr sz="2400" b="1" i="0">
                <a:solidFill>
                  <a:schemeClr val="tx1"/>
                </a:solidFill>
                <a:latin typeface="Trebuchet MS"/>
                <a:cs typeface="Trebuchet MS"/>
              </a:defRPr>
            </a:lvl1pPr>
          </a:lstStyle>
          <a:p>
            <a:endParaRPr/>
          </a:p>
        </p:txBody>
      </p:sp>
      <p:sp>
        <p:nvSpPr>
          <p:cNvPr id="4" name="Holder 4"/>
          <p:cNvSpPr>
            <a:spLocks noGrp="1"/>
          </p:cNvSpPr>
          <p:nvPr>
            <p:ph sz="half" idx="3"/>
          </p:nvPr>
        </p:nvSpPr>
        <p:spPr>
          <a:xfrm>
            <a:off x="4724527" y="2130679"/>
            <a:ext cx="3865245" cy="3848100"/>
          </a:xfrm>
          <a:prstGeom prst="rect">
            <a:avLst/>
          </a:prstGeom>
        </p:spPr>
        <p:txBody>
          <a:bodyPr wrap="square" lIns="0" tIns="0" rIns="0" bIns="0">
            <a:spAutoFit/>
          </a:bodyPr>
          <a:lstStyle>
            <a:lvl1pPr>
              <a:defRPr sz="22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389095"/>
            <a:ext cx="9144000" cy="146890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576" y="5389095"/>
            <a:ext cx="9107423" cy="146890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98488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3155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91791" y="1754835"/>
            <a:ext cx="3360419" cy="738664"/>
          </a:xfrm>
        </p:spPr>
        <p:txBody>
          <a:bodyPr lIns="0" tIns="0" rIns="0" bIns="0"/>
          <a:lstStyle>
            <a:lvl1pPr>
              <a:defRPr sz="4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627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91791" y="1754835"/>
            <a:ext cx="3360419" cy="738664"/>
          </a:xfrm>
        </p:spPr>
        <p:txBody>
          <a:bodyPr lIns="0" tIns="0" rIns="0" bIns="0"/>
          <a:lstStyle>
            <a:lvl1pPr>
              <a:defRPr sz="4800" b="0" i="0">
                <a:solidFill>
                  <a:schemeClr val="tx1"/>
                </a:solidFill>
                <a:latin typeface="Arial"/>
                <a:cs typeface="Arial"/>
              </a:defRPr>
            </a:lvl1pPr>
          </a:lstStyle>
          <a:p>
            <a:endParaRPr/>
          </a:p>
        </p:txBody>
      </p:sp>
      <p:sp>
        <p:nvSpPr>
          <p:cNvPr id="3" name="Holder 3"/>
          <p:cNvSpPr>
            <a:spLocks noGrp="1"/>
          </p:cNvSpPr>
          <p:nvPr>
            <p:ph sz="half" idx="2"/>
          </p:nvPr>
        </p:nvSpPr>
        <p:spPr>
          <a:xfrm>
            <a:off x="654786" y="1699806"/>
            <a:ext cx="3789045" cy="415498"/>
          </a:xfrm>
          <a:prstGeom prst="rect">
            <a:avLst/>
          </a:prstGeom>
        </p:spPr>
        <p:txBody>
          <a:bodyPr wrap="square" lIns="0" tIns="0" rIns="0" bIns="0">
            <a:spAutoFit/>
          </a:bodyPr>
          <a:lstStyle>
            <a:lvl1pPr>
              <a:defRPr sz="2700" b="1" i="0">
                <a:solidFill>
                  <a:schemeClr val="tx1"/>
                </a:solidFill>
                <a:latin typeface="Arial"/>
                <a:cs typeface="Arial"/>
              </a:defRPr>
            </a:lvl1pPr>
          </a:lstStyle>
          <a:p>
            <a:endParaRPr/>
          </a:p>
        </p:txBody>
      </p:sp>
      <p:sp>
        <p:nvSpPr>
          <p:cNvPr id="4" name="Holder 4"/>
          <p:cNvSpPr>
            <a:spLocks noGrp="1"/>
          </p:cNvSpPr>
          <p:nvPr>
            <p:ph sz="half" idx="3"/>
          </p:nvPr>
        </p:nvSpPr>
        <p:spPr>
          <a:xfrm>
            <a:off x="4654582" y="1718818"/>
            <a:ext cx="4037171" cy="415498"/>
          </a:xfrm>
          <a:prstGeom prst="rect">
            <a:avLst/>
          </a:prstGeom>
        </p:spPr>
        <p:txBody>
          <a:bodyPr wrap="square" lIns="0" tIns="0" rIns="0" bIns="0">
            <a:spAutoFit/>
          </a:bodyPr>
          <a:lstStyle>
            <a:lvl1pPr>
              <a:defRPr sz="27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267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91791" y="1754835"/>
            <a:ext cx="3360419" cy="738664"/>
          </a:xfrm>
        </p:spPr>
        <p:txBody>
          <a:bodyPr lIns="0" tIns="0" rIns="0" bIns="0"/>
          <a:lstStyle>
            <a:lvl1pPr>
              <a:defRPr sz="4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2965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11856" y="443865"/>
            <a:ext cx="3320287" cy="574040"/>
          </a:xfrm>
          <a:prstGeom prst="rect">
            <a:avLst/>
          </a:prstGeom>
        </p:spPr>
        <p:txBody>
          <a:bodyPr wrap="square" lIns="0" tIns="0" rIns="0" bIns="0">
            <a:spAutoFit/>
          </a:bodyPr>
          <a:lstStyle>
            <a:lvl1pPr>
              <a:defRPr sz="3600" b="1" i="0">
                <a:solidFill>
                  <a:srgbClr val="008000"/>
                </a:solidFill>
                <a:latin typeface="Arial"/>
                <a:cs typeface="Arial"/>
              </a:defRPr>
            </a:lvl1pPr>
          </a:lstStyle>
          <a:p>
            <a:endParaRPr/>
          </a:p>
        </p:txBody>
      </p:sp>
      <p:sp>
        <p:nvSpPr>
          <p:cNvPr id="3" name="Holder 3"/>
          <p:cNvSpPr>
            <a:spLocks noGrp="1"/>
          </p:cNvSpPr>
          <p:nvPr>
            <p:ph type="body" idx="1"/>
          </p:nvPr>
        </p:nvSpPr>
        <p:spPr>
          <a:xfrm>
            <a:off x="1348867" y="1165986"/>
            <a:ext cx="6446265" cy="1946275"/>
          </a:xfrm>
          <a:prstGeom prst="rect">
            <a:avLst/>
          </a:prstGeom>
        </p:spPr>
        <p:txBody>
          <a:bodyPr wrap="square" lIns="0" tIns="0" rIns="0" bIns="0">
            <a:spAutoFit/>
          </a:bodyPr>
          <a:lstStyle>
            <a:lvl1pPr>
              <a:defRPr sz="18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91791" y="1754835"/>
            <a:ext cx="3360419" cy="1000760"/>
          </a:xfrm>
          <a:prstGeom prst="rect">
            <a:avLst/>
          </a:prstGeom>
        </p:spPr>
        <p:txBody>
          <a:bodyPr wrap="square" lIns="0" tIns="0" rIns="0" bIns="0">
            <a:spAutoFit/>
          </a:bodyPr>
          <a:lstStyle>
            <a:lvl1pPr>
              <a:defRPr sz="6400" b="0" i="0">
                <a:solidFill>
                  <a:schemeClr val="tx1"/>
                </a:solidFill>
                <a:latin typeface="Arial"/>
                <a:cs typeface="Arial"/>
              </a:defRPr>
            </a:lvl1pPr>
          </a:lstStyle>
          <a:p>
            <a:endParaRPr/>
          </a:p>
        </p:txBody>
      </p:sp>
      <p:sp>
        <p:nvSpPr>
          <p:cNvPr id="3" name="Holder 3"/>
          <p:cNvSpPr>
            <a:spLocks noGrp="1"/>
          </p:cNvSpPr>
          <p:nvPr>
            <p:ph type="body" idx="1"/>
          </p:nvPr>
        </p:nvSpPr>
        <p:spPr>
          <a:xfrm>
            <a:off x="1682878" y="2759964"/>
            <a:ext cx="577824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2/9/2019</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347341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31FF0C-34BD-483E-A059-AD3DF3E18431}"/>
              </a:ext>
            </a:extLst>
          </p:cNvPr>
          <p:cNvSpPr txBox="1"/>
          <p:nvPr/>
        </p:nvSpPr>
        <p:spPr>
          <a:xfrm>
            <a:off x="533400" y="617920"/>
            <a:ext cx="8077200" cy="1446550"/>
          </a:xfrm>
          <a:prstGeom prst="rect">
            <a:avLst/>
          </a:prstGeom>
          <a:noFill/>
        </p:spPr>
        <p:txBody>
          <a:bodyPr wrap="square" rtlCol="0">
            <a:spAutoFit/>
          </a:bodyPr>
          <a:lstStyle/>
          <a:p>
            <a:pPr algn="ctr"/>
            <a:r>
              <a:rPr lang="en-IE" sz="4400" b="1" dirty="0">
                <a:latin typeface="Times New Roman" panose="02020603050405020304" pitchFamily="18" charset="0"/>
                <a:cs typeface="Times New Roman" panose="02020603050405020304" pitchFamily="18" charset="0"/>
              </a:rPr>
              <a:t>NCW Town FC </a:t>
            </a:r>
          </a:p>
          <a:p>
            <a:pPr algn="ctr"/>
            <a:r>
              <a:rPr lang="en-IE" sz="4400" b="1" dirty="0">
                <a:latin typeface="Times New Roman" panose="02020603050405020304" pitchFamily="18" charset="0"/>
                <a:cs typeface="Times New Roman" panose="02020603050405020304" pitchFamily="18" charset="0"/>
              </a:rPr>
              <a:t>Parents Presentation 2019</a:t>
            </a:r>
          </a:p>
        </p:txBody>
      </p:sp>
      <p:pic>
        <p:nvPicPr>
          <p:cNvPr id="6" name="Picture 5">
            <a:extLst>
              <a:ext uri="{FF2B5EF4-FFF2-40B4-BE49-F238E27FC236}">
                <a16:creationId xmlns:a16="http://schemas.microsoft.com/office/drawing/2014/main" id="{FA2C4566-B6CA-47C9-B8A8-45FE554F1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970" y="2236232"/>
            <a:ext cx="3238060" cy="3154605"/>
          </a:xfrm>
          <a:prstGeom prst="rect">
            <a:avLst/>
          </a:prstGeom>
        </p:spPr>
      </p:pic>
      <p:sp>
        <p:nvSpPr>
          <p:cNvPr id="2" name="TextBox 1">
            <a:extLst>
              <a:ext uri="{FF2B5EF4-FFF2-40B4-BE49-F238E27FC236}">
                <a16:creationId xmlns:a16="http://schemas.microsoft.com/office/drawing/2014/main" id="{8E51BFF7-E4C3-4700-9FBC-AF1872E3556B}"/>
              </a:ext>
            </a:extLst>
          </p:cNvPr>
          <p:cNvSpPr txBox="1"/>
          <p:nvPr/>
        </p:nvSpPr>
        <p:spPr>
          <a:xfrm>
            <a:off x="2057400" y="5449187"/>
            <a:ext cx="5029200" cy="830997"/>
          </a:xfrm>
          <a:prstGeom prst="rect">
            <a:avLst/>
          </a:prstGeom>
          <a:noFill/>
        </p:spPr>
        <p:txBody>
          <a:bodyPr wrap="square" rtlCol="0">
            <a:spAutoFit/>
          </a:bodyPr>
          <a:lstStyle/>
          <a:p>
            <a:pPr algn="ctr"/>
            <a:r>
              <a:rPr lang="en-IE" sz="2400" b="1" dirty="0"/>
              <a:t>Kieran Shanahan</a:t>
            </a:r>
          </a:p>
          <a:p>
            <a:pPr algn="ctr"/>
            <a:r>
              <a:rPr lang="en-IE" sz="2400" b="1" dirty="0"/>
              <a:t>Academy Manager</a:t>
            </a:r>
          </a:p>
        </p:txBody>
      </p:sp>
    </p:spTree>
    <p:extLst>
      <p:ext uri="{BB962C8B-B14F-4D97-AF65-F5344CB8AC3E}">
        <p14:creationId xmlns:p14="http://schemas.microsoft.com/office/powerpoint/2010/main" val="280034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3B7EC8-C89F-4353-ACA9-D075226DA78D}"/>
              </a:ext>
            </a:extLst>
          </p:cNvPr>
          <p:cNvSpPr/>
          <p:nvPr/>
        </p:nvSpPr>
        <p:spPr>
          <a:xfrm>
            <a:off x="76200" y="381000"/>
            <a:ext cx="8991600" cy="5632311"/>
          </a:xfrm>
          <a:prstGeom prst="rect">
            <a:avLst/>
          </a:prstGeom>
        </p:spPr>
        <p:txBody>
          <a:bodyPr wrap="square">
            <a:spAutoFit/>
          </a:bodyPr>
          <a:lstStyle/>
          <a:p>
            <a:r>
              <a:rPr lang="en-IE" sz="2400" b="1" dirty="0">
                <a:solidFill>
                  <a:srgbClr val="FF0000"/>
                </a:solidFill>
              </a:rPr>
              <a:t>Emerging Talent Programme U12, U13 and U14: </a:t>
            </a:r>
          </a:p>
          <a:p>
            <a:r>
              <a:rPr lang="en-IE" b="1" dirty="0"/>
              <a:t>1% of players in Ireland at a given age are selected to become a part of the ETP Programme, approximately 200 players in the county would be part of the ETP Programme, approximately 50 Dublin based players and outside of Dublin there are 10 Regional ETP Centres containing approximately 15 players in each.</a:t>
            </a:r>
            <a:endParaRPr lang="en-IE" dirty="0"/>
          </a:p>
          <a:p>
            <a:r>
              <a:rPr lang="en-IE" b="1" dirty="0"/>
              <a:t>By this stage these players will begin to take football much more seriously and begin to specialize in the sport.</a:t>
            </a:r>
          </a:p>
          <a:p>
            <a:endParaRPr lang="en-IE" dirty="0"/>
          </a:p>
          <a:p>
            <a:r>
              <a:rPr lang="en-IE" b="1" dirty="0"/>
              <a:t>Most if not all these players would be of a minimum of League of Ireland level and will hopefully go on to play in the U13, U15, U17, U19 and Senior League of Ireland.</a:t>
            </a:r>
          </a:p>
          <a:p>
            <a:endParaRPr lang="en-IE" dirty="0"/>
          </a:p>
          <a:p>
            <a:r>
              <a:rPr lang="en-IE" sz="2400" b="1" dirty="0">
                <a:solidFill>
                  <a:srgbClr val="FF0000"/>
                </a:solidFill>
              </a:rPr>
              <a:t>International Centre of Excellence U13 and U14: </a:t>
            </a:r>
          </a:p>
          <a:p>
            <a:r>
              <a:rPr lang="en-IE" b="1" dirty="0"/>
              <a:t>0.2% of players in Ireland will take part in the COE, these players are selected from their Regional ETP Programme. </a:t>
            </a:r>
            <a:endParaRPr lang="en-IE" dirty="0"/>
          </a:p>
          <a:p>
            <a:r>
              <a:rPr lang="en-IE" b="1" dirty="0"/>
              <a:t>This would contain the best 30 players in Ireland in an age group, these players will make up the pool from which the International teams are picked, although not exclusively.</a:t>
            </a:r>
            <a:endParaRPr lang="en-IE" dirty="0"/>
          </a:p>
          <a:p>
            <a:endParaRPr lang="en-IE" b="1" dirty="0"/>
          </a:p>
          <a:p>
            <a:r>
              <a:rPr lang="en-IE" sz="2400" b="1" dirty="0">
                <a:solidFill>
                  <a:srgbClr val="FF0000"/>
                </a:solidFill>
              </a:rPr>
              <a:t>U15, U17, U18, U19 International:</a:t>
            </a:r>
          </a:p>
          <a:p>
            <a:r>
              <a:rPr lang="en-IE" b="1" dirty="0"/>
              <a:t>0.1% of players, the best 20 players in the country.</a:t>
            </a:r>
          </a:p>
        </p:txBody>
      </p:sp>
    </p:spTree>
    <p:extLst>
      <p:ext uri="{BB962C8B-B14F-4D97-AF65-F5344CB8AC3E}">
        <p14:creationId xmlns:p14="http://schemas.microsoft.com/office/powerpoint/2010/main" val="42038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F1C86-518D-4993-9AB8-81B49C1ADC7D}"/>
              </a:ext>
            </a:extLst>
          </p:cNvPr>
          <p:cNvSpPr txBox="1"/>
          <p:nvPr/>
        </p:nvSpPr>
        <p:spPr>
          <a:xfrm>
            <a:off x="704850" y="381000"/>
            <a:ext cx="7734300" cy="1231106"/>
          </a:xfrm>
          <a:prstGeom prst="rect">
            <a:avLst/>
          </a:prstGeom>
          <a:noFill/>
        </p:spPr>
        <p:txBody>
          <a:bodyPr wrap="square" rtlCol="0">
            <a:spAutoFit/>
          </a:bodyPr>
          <a:lstStyle/>
          <a:p>
            <a:pPr algn="ctr"/>
            <a:r>
              <a:rPr lang="en-IE" sz="2800" b="1" dirty="0">
                <a:solidFill>
                  <a:srgbClr val="FF0000"/>
                </a:solidFill>
              </a:rPr>
              <a:t>Elite Player Pathway:</a:t>
            </a:r>
          </a:p>
          <a:p>
            <a:pPr algn="ctr"/>
            <a:endParaRPr lang="en-IE" sz="2800" b="1" dirty="0">
              <a:solidFill>
                <a:srgbClr val="FF0000"/>
              </a:solidFill>
            </a:endParaRPr>
          </a:p>
          <a:p>
            <a:pPr algn="ctr"/>
            <a:endParaRPr lang="en-IE" dirty="0"/>
          </a:p>
        </p:txBody>
      </p:sp>
      <p:pic>
        <p:nvPicPr>
          <p:cNvPr id="4" name="Picture 3">
            <a:extLst>
              <a:ext uri="{FF2B5EF4-FFF2-40B4-BE49-F238E27FC236}">
                <a16:creationId xmlns:a16="http://schemas.microsoft.com/office/drawing/2014/main" id="{C16E0C6A-2207-4B5D-BA02-554328C57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 y="996553"/>
            <a:ext cx="8505825" cy="5095875"/>
          </a:xfrm>
          <a:prstGeom prst="rect">
            <a:avLst/>
          </a:prstGeom>
        </p:spPr>
      </p:pic>
    </p:spTree>
    <p:extLst>
      <p:ext uri="{BB962C8B-B14F-4D97-AF65-F5344CB8AC3E}">
        <p14:creationId xmlns:p14="http://schemas.microsoft.com/office/powerpoint/2010/main" val="57179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F1C86-518D-4993-9AB8-81B49C1ADC7D}"/>
              </a:ext>
            </a:extLst>
          </p:cNvPr>
          <p:cNvSpPr txBox="1"/>
          <p:nvPr/>
        </p:nvSpPr>
        <p:spPr>
          <a:xfrm>
            <a:off x="381000" y="152400"/>
            <a:ext cx="8305800" cy="2185214"/>
          </a:xfrm>
          <a:prstGeom prst="rect">
            <a:avLst/>
          </a:prstGeom>
          <a:noFill/>
        </p:spPr>
        <p:txBody>
          <a:bodyPr wrap="square" rtlCol="0">
            <a:spAutoFit/>
          </a:bodyPr>
          <a:lstStyle/>
          <a:p>
            <a:pPr algn="ctr"/>
            <a:r>
              <a:rPr lang="en-IE" sz="2800" b="1" dirty="0">
                <a:solidFill>
                  <a:srgbClr val="FF0000"/>
                </a:solidFill>
              </a:rPr>
              <a:t>Calendar Season Football:</a:t>
            </a:r>
          </a:p>
          <a:p>
            <a:pPr algn="ctr"/>
            <a:endParaRPr lang="en-IE" b="1" dirty="0"/>
          </a:p>
          <a:p>
            <a:pPr algn="ctr"/>
            <a:endParaRPr lang="en-IE" b="1" dirty="0"/>
          </a:p>
          <a:p>
            <a:pPr algn="ctr"/>
            <a:r>
              <a:rPr lang="en-IE" b="1" dirty="0"/>
              <a:t>U6, U7, U8, U9, U10  will remain on Saturdays as before.</a:t>
            </a:r>
          </a:p>
          <a:p>
            <a:pPr algn="ctr"/>
            <a:endParaRPr lang="en-IE" b="1" dirty="0"/>
          </a:p>
          <a:p>
            <a:pPr algn="ctr"/>
            <a:endParaRPr lang="en-IE" b="1" dirty="0"/>
          </a:p>
          <a:p>
            <a:pPr algn="ctr"/>
            <a:endParaRPr lang="en-IE" dirty="0"/>
          </a:p>
        </p:txBody>
      </p:sp>
      <p:sp>
        <p:nvSpPr>
          <p:cNvPr id="5" name="TextBox 4">
            <a:extLst>
              <a:ext uri="{FF2B5EF4-FFF2-40B4-BE49-F238E27FC236}">
                <a16:creationId xmlns:a16="http://schemas.microsoft.com/office/drawing/2014/main" id="{AADDC175-9357-4EEB-A6BB-503F27C79CE3}"/>
              </a:ext>
            </a:extLst>
          </p:cNvPr>
          <p:cNvSpPr txBox="1"/>
          <p:nvPr/>
        </p:nvSpPr>
        <p:spPr>
          <a:xfrm>
            <a:off x="609600" y="2629524"/>
            <a:ext cx="3429000" cy="2616101"/>
          </a:xfrm>
          <a:prstGeom prst="rect">
            <a:avLst/>
          </a:prstGeom>
          <a:noFill/>
        </p:spPr>
        <p:txBody>
          <a:bodyPr wrap="square" rtlCol="0">
            <a:spAutoFit/>
          </a:bodyPr>
          <a:lstStyle/>
          <a:p>
            <a:pPr algn="ctr"/>
            <a:r>
              <a:rPr lang="en-IE" sz="2000" b="1" dirty="0">
                <a:solidFill>
                  <a:srgbClr val="FF0000"/>
                </a:solidFill>
              </a:rPr>
              <a:t>Boys:</a:t>
            </a:r>
          </a:p>
          <a:p>
            <a:pPr algn="ctr"/>
            <a:r>
              <a:rPr lang="en-IE" b="1" dirty="0"/>
              <a:t>U11 ? (Tuesday)</a:t>
            </a:r>
            <a:endParaRPr lang="en-IE" dirty="0"/>
          </a:p>
          <a:p>
            <a:pPr algn="ctr"/>
            <a:r>
              <a:rPr lang="en-IE" b="1" dirty="0"/>
              <a:t>U12 Saturday</a:t>
            </a:r>
          </a:p>
          <a:p>
            <a:pPr algn="ctr"/>
            <a:r>
              <a:rPr lang="en-IE" b="1" dirty="0"/>
              <a:t>U13 Monday</a:t>
            </a:r>
          </a:p>
          <a:p>
            <a:pPr algn="ctr"/>
            <a:r>
              <a:rPr lang="en-IE" b="1" dirty="0"/>
              <a:t>U14 Saturday</a:t>
            </a:r>
          </a:p>
          <a:p>
            <a:pPr algn="ctr"/>
            <a:r>
              <a:rPr lang="en-IE" b="1" dirty="0"/>
              <a:t>U15 Tuesday</a:t>
            </a:r>
          </a:p>
          <a:p>
            <a:pPr algn="ctr"/>
            <a:r>
              <a:rPr lang="en-IE" b="1" dirty="0"/>
              <a:t>U16 Thursday</a:t>
            </a:r>
          </a:p>
          <a:p>
            <a:pPr algn="ctr"/>
            <a:endParaRPr lang="en-IE" b="1" dirty="0"/>
          </a:p>
          <a:p>
            <a:pPr algn="ctr"/>
            <a:endParaRPr lang="en-IE" b="1" dirty="0"/>
          </a:p>
        </p:txBody>
      </p:sp>
      <p:sp>
        <p:nvSpPr>
          <p:cNvPr id="6" name="TextBox 5">
            <a:extLst>
              <a:ext uri="{FF2B5EF4-FFF2-40B4-BE49-F238E27FC236}">
                <a16:creationId xmlns:a16="http://schemas.microsoft.com/office/drawing/2014/main" id="{62D4970C-337E-497B-8181-556133C39A4D}"/>
              </a:ext>
            </a:extLst>
          </p:cNvPr>
          <p:cNvSpPr txBox="1"/>
          <p:nvPr/>
        </p:nvSpPr>
        <p:spPr>
          <a:xfrm>
            <a:off x="4533900" y="2629524"/>
            <a:ext cx="3200400" cy="1785104"/>
          </a:xfrm>
          <a:prstGeom prst="rect">
            <a:avLst/>
          </a:prstGeom>
          <a:noFill/>
        </p:spPr>
        <p:txBody>
          <a:bodyPr wrap="square" rtlCol="0">
            <a:spAutoFit/>
          </a:bodyPr>
          <a:lstStyle/>
          <a:p>
            <a:pPr algn="ctr"/>
            <a:r>
              <a:rPr lang="en-IE" sz="2000" b="1" dirty="0">
                <a:solidFill>
                  <a:srgbClr val="FF0000"/>
                </a:solidFill>
              </a:rPr>
              <a:t>Girls:</a:t>
            </a:r>
          </a:p>
          <a:p>
            <a:pPr algn="ctr"/>
            <a:r>
              <a:rPr lang="en-IE" b="1" dirty="0"/>
              <a:t>U12 Saturday</a:t>
            </a:r>
          </a:p>
          <a:p>
            <a:pPr algn="ctr"/>
            <a:r>
              <a:rPr lang="en-IE" b="1" dirty="0"/>
              <a:t>U13 ?</a:t>
            </a:r>
          </a:p>
          <a:p>
            <a:pPr algn="ctr"/>
            <a:r>
              <a:rPr lang="en-IE" b="1" dirty="0"/>
              <a:t>U14 Saturday</a:t>
            </a:r>
          </a:p>
          <a:p>
            <a:pPr algn="ctr"/>
            <a:r>
              <a:rPr lang="en-IE" b="1" dirty="0"/>
              <a:t>U15 ?</a:t>
            </a:r>
          </a:p>
          <a:p>
            <a:pPr algn="ctr"/>
            <a:r>
              <a:rPr lang="en-IE" b="1" dirty="0"/>
              <a:t>U16 Thursday</a:t>
            </a:r>
            <a:endParaRPr lang="en-IE" dirty="0"/>
          </a:p>
        </p:txBody>
      </p:sp>
      <p:sp>
        <p:nvSpPr>
          <p:cNvPr id="7" name="TextBox 6">
            <a:extLst>
              <a:ext uri="{FF2B5EF4-FFF2-40B4-BE49-F238E27FC236}">
                <a16:creationId xmlns:a16="http://schemas.microsoft.com/office/drawing/2014/main" id="{ED202865-50F8-46D9-9461-61C7257E847A}"/>
              </a:ext>
            </a:extLst>
          </p:cNvPr>
          <p:cNvSpPr txBox="1"/>
          <p:nvPr/>
        </p:nvSpPr>
        <p:spPr>
          <a:xfrm>
            <a:off x="685800" y="1752600"/>
            <a:ext cx="7615990" cy="584775"/>
          </a:xfrm>
          <a:prstGeom prst="rect">
            <a:avLst/>
          </a:prstGeom>
          <a:noFill/>
        </p:spPr>
        <p:txBody>
          <a:bodyPr wrap="square" rtlCol="0">
            <a:spAutoFit/>
          </a:bodyPr>
          <a:lstStyle/>
          <a:p>
            <a:pPr algn="ctr"/>
            <a:r>
              <a:rPr lang="en-IE" sz="3200" b="1" dirty="0">
                <a:solidFill>
                  <a:srgbClr val="FF0000"/>
                </a:solidFill>
              </a:rPr>
              <a:t>Competitive Matchdays</a:t>
            </a:r>
          </a:p>
        </p:txBody>
      </p:sp>
    </p:spTree>
    <p:extLst>
      <p:ext uri="{BB962C8B-B14F-4D97-AF65-F5344CB8AC3E}">
        <p14:creationId xmlns:p14="http://schemas.microsoft.com/office/powerpoint/2010/main" val="154682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3D8BD-A4F8-473D-9988-6C195B11AFE6}"/>
              </a:ext>
            </a:extLst>
          </p:cNvPr>
          <p:cNvSpPr txBox="1"/>
          <p:nvPr/>
        </p:nvSpPr>
        <p:spPr>
          <a:xfrm>
            <a:off x="1447800" y="228600"/>
            <a:ext cx="6400800" cy="523220"/>
          </a:xfrm>
          <a:prstGeom prst="rect">
            <a:avLst/>
          </a:prstGeom>
          <a:noFill/>
        </p:spPr>
        <p:txBody>
          <a:bodyPr wrap="square" rtlCol="0">
            <a:spAutoFit/>
          </a:bodyPr>
          <a:lstStyle/>
          <a:p>
            <a:pPr algn="ctr"/>
            <a:r>
              <a:rPr lang="en-IE" sz="2800" b="1" dirty="0"/>
              <a:t>Provisional Fixture Dates:</a:t>
            </a:r>
          </a:p>
        </p:txBody>
      </p:sp>
      <p:sp>
        <p:nvSpPr>
          <p:cNvPr id="3" name="TextBox 2">
            <a:extLst>
              <a:ext uri="{FF2B5EF4-FFF2-40B4-BE49-F238E27FC236}">
                <a16:creationId xmlns:a16="http://schemas.microsoft.com/office/drawing/2014/main" id="{DB9ED2F1-050C-42EF-A36A-8DF7C091DEC4}"/>
              </a:ext>
            </a:extLst>
          </p:cNvPr>
          <p:cNvSpPr txBox="1"/>
          <p:nvPr/>
        </p:nvSpPr>
        <p:spPr>
          <a:xfrm>
            <a:off x="152400" y="425298"/>
            <a:ext cx="3048000" cy="6186309"/>
          </a:xfrm>
          <a:prstGeom prst="rect">
            <a:avLst/>
          </a:prstGeom>
          <a:noFill/>
        </p:spPr>
        <p:txBody>
          <a:bodyPr wrap="square" rtlCol="0">
            <a:spAutoFit/>
          </a:bodyPr>
          <a:lstStyle/>
          <a:p>
            <a:pPr algn="ctr"/>
            <a:r>
              <a:rPr lang="en-IE" b="1" dirty="0">
                <a:solidFill>
                  <a:srgbClr val="FF0000"/>
                </a:solidFill>
              </a:rPr>
              <a:t>U12 Boys</a:t>
            </a:r>
          </a:p>
          <a:p>
            <a:pPr algn="ctr"/>
            <a:r>
              <a:rPr lang="en-IE" b="1" dirty="0"/>
              <a:t>Sat 9/3 L</a:t>
            </a:r>
          </a:p>
          <a:p>
            <a:pPr algn="ctr"/>
            <a:r>
              <a:rPr lang="en-IE" b="1" dirty="0"/>
              <a:t>Sat 30/3 L</a:t>
            </a:r>
          </a:p>
          <a:p>
            <a:pPr algn="ctr"/>
            <a:r>
              <a:rPr lang="en-IE" b="1" dirty="0"/>
              <a:t>Tue 9/4 L</a:t>
            </a:r>
          </a:p>
          <a:p>
            <a:pPr algn="ctr"/>
            <a:r>
              <a:rPr lang="en-IE" b="1" dirty="0"/>
              <a:t>Tue 16/4 L</a:t>
            </a:r>
          </a:p>
          <a:p>
            <a:pPr algn="ctr"/>
            <a:r>
              <a:rPr lang="en-IE" b="1" dirty="0"/>
              <a:t>Tue 23/4 C*</a:t>
            </a:r>
          </a:p>
          <a:p>
            <a:pPr algn="ctr"/>
            <a:r>
              <a:rPr lang="en-IE" b="1" dirty="0"/>
              <a:t>Wed 24/4 L</a:t>
            </a:r>
          </a:p>
          <a:p>
            <a:pPr algn="ctr"/>
            <a:r>
              <a:rPr lang="en-IE" b="1" dirty="0"/>
              <a:t>Tue 30/4 C</a:t>
            </a:r>
          </a:p>
          <a:p>
            <a:pPr algn="ctr"/>
            <a:r>
              <a:rPr lang="en-IE" b="1" dirty="0"/>
              <a:t>Sat 11/5 L</a:t>
            </a:r>
          </a:p>
          <a:p>
            <a:pPr algn="ctr"/>
            <a:r>
              <a:rPr lang="en-IE" b="1" dirty="0"/>
              <a:t>Sat 25/5 C</a:t>
            </a:r>
          </a:p>
          <a:p>
            <a:pPr algn="ctr"/>
            <a:r>
              <a:rPr lang="en-IE" b="1" dirty="0"/>
              <a:t>Tue 4/6 L</a:t>
            </a:r>
          </a:p>
          <a:p>
            <a:pPr algn="ctr"/>
            <a:r>
              <a:rPr lang="en-IE" b="1" dirty="0"/>
              <a:t>Sat 8/6 L</a:t>
            </a:r>
          </a:p>
          <a:p>
            <a:pPr algn="ctr"/>
            <a:r>
              <a:rPr lang="en-IE" b="1" dirty="0"/>
              <a:t>Sat 15/6 L</a:t>
            </a:r>
          </a:p>
          <a:p>
            <a:pPr algn="ctr"/>
            <a:r>
              <a:rPr lang="en-IE" b="1" dirty="0"/>
              <a:t>Sat 22/6 C</a:t>
            </a:r>
          </a:p>
          <a:p>
            <a:pPr algn="ctr"/>
            <a:r>
              <a:rPr lang="en-IE" b="1" dirty="0"/>
              <a:t>Tue 9/7 L</a:t>
            </a:r>
          </a:p>
          <a:p>
            <a:pPr algn="ctr"/>
            <a:r>
              <a:rPr lang="en-IE" b="1" dirty="0"/>
              <a:t>Sat 13/7 L</a:t>
            </a:r>
          </a:p>
          <a:p>
            <a:pPr algn="ctr"/>
            <a:r>
              <a:rPr lang="en-IE" b="1" dirty="0"/>
              <a:t>Sat 24/8 C</a:t>
            </a:r>
          </a:p>
          <a:p>
            <a:pPr algn="ctr"/>
            <a:r>
              <a:rPr lang="en-IE" b="1" dirty="0"/>
              <a:t>Sat 7/9 L</a:t>
            </a:r>
          </a:p>
          <a:p>
            <a:pPr algn="ctr"/>
            <a:r>
              <a:rPr lang="en-IE" b="1" dirty="0"/>
              <a:t>Sat 5/10 L</a:t>
            </a:r>
          </a:p>
          <a:p>
            <a:pPr algn="ctr"/>
            <a:r>
              <a:rPr lang="en-IE" b="1" dirty="0"/>
              <a:t>Sat 19/10 C</a:t>
            </a:r>
          </a:p>
          <a:p>
            <a:pPr algn="ctr"/>
            <a:r>
              <a:rPr lang="en-IE" b="1" dirty="0"/>
              <a:t>Sat 9/11 L</a:t>
            </a:r>
          </a:p>
          <a:p>
            <a:pPr algn="ctr"/>
            <a:r>
              <a:rPr lang="en-IE" dirty="0"/>
              <a:t> </a:t>
            </a:r>
          </a:p>
        </p:txBody>
      </p:sp>
      <p:sp>
        <p:nvSpPr>
          <p:cNvPr id="4" name="TextBox 3">
            <a:extLst>
              <a:ext uri="{FF2B5EF4-FFF2-40B4-BE49-F238E27FC236}">
                <a16:creationId xmlns:a16="http://schemas.microsoft.com/office/drawing/2014/main" id="{56CDE20C-D38B-433F-8C7E-8D769F0C6C38}"/>
              </a:ext>
            </a:extLst>
          </p:cNvPr>
          <p:cNvSpPr txBox="1"/>
          <p:nvPr/>
        </p:nvSpPr>
        <p:spPr>
          <a:xfrm>
            <a:off x="3124200" y="889843"/>
            <a:ext cx="3048000" cy="5078313"/>
          </a:xfrm>
          <a:prstGeom prst="rect">
            <a:avLst/>
          </a:prstGeom>
          <a:noFill/>
        </p:spPr>
        <p:txBody>
          <a:bodyPr wrap="square" rtlCol="0">
            <a:spAutoFit/>
          </a:bodyPr>
          <a:lstStyle/>
          <a:p>
            <a:pPr algn="ctr"/>
            <a:r>
              <a:rPr lang="en-IE" b="1" dirty="0">
                <a:solidFill>
                  <a:srgbClr val="FF0000"/>
                </a:solidFill>
              </a:rPr>
              <a:t>U14 Boys</a:t>
            </a:r>
          </a:p>
          <a:p>
            <a:pPr algn="ctr"/>
            <a:r>
              <a:rPr lang="en-IE" b="1" dirty="0"/>
              <a:t>Sat 2/3 L</a:t>
            </a:r>
          </a:p>
          <a:p>
            <a:pPr algn="ctr"/>
            <a:r>
              <a:rPr lang="en-IE" b="1" dirty="0"/>
              <a:t>Sat 23/3 L</a:t>
            </a:r>
          </a:p>
          <a:p>
            <a:pPr algn="ctr"/>
            <a:r>
              <a:rPr lang="en-IE" b="1" dirty="0"/>
              <a:t>Sat 6/4 L</a:t>
            </a:r>
          </a:p>
          <a:p>
            <a:pPr algn="ctr"/>
            <a:r>
              <a:rPr lang="en-IE" b="1" dirty="0"/>
              <a:t>Sat 27/4 C</a:t>
            </a:r>
          </a:p>
          <a:p>
            <a:pPr algn="ctr"/>
            <a:r>
              <a:rPr lang="en-IE" b="1" dirty="0"/>
              <a:t>Sat 18/5 L</a:t>
            </a:r>
          </a:p>
          <a:p>
            <a:pPr algn="ctr"/>
            <a:r>
              <a:rPr lang="en-IE" b="1" dirty="0"/>
              <a:t>Tue 28/5 L</a:t>
            </a:r>
          </a:p>
          <a:p>
            <a:pPr algn="ctr"/>
            <a:r>
              <a:rPr lang="en-IE" b="1" dirty="0"/>
              <a:t>Tue 18/6 L</a:t>
            </a:r>
          </a:p>
          <a:p>
            <a:pPr algn="ctr"/>
            <a:r>
              <a:rPr lang="en-IE" b="1" dirty="0"/>
              <a:t>Tue 25/6 L</a:t>
            </a:r>
          </a:p>
          <a:p>
            <a:pPr algn="ctr"/>
            <a:r>
              <a:rPr lang="en-IE" b="1" dirty="0"/>
              <a:t>Sat 6/7 L</a:t>
            </a:r>
          </a:p>
          <a:p>
            <a:pPr algn="ctr"/>
            <a:r>
              <a:rPr lang="en-IE" b="1" dirty="0"/>
              <a:t>Thu 11/7 C</a:t>
            </a:r>
          </a:p>
          <a:p>
            <a:pPr algn="ctr"/>
            <a:r>
              <a:rPr lang="en-IE" b="1" dirty="0"/>
              <a:t>Tue 20/8 L</a:t>
            </a:r>
          </a:p>
          <a:p>
            <a:pPr algn="ctr"/>
            <a:r>
              <a:rPr lang="en-IE" b="1" dirty="0"/>
              <a:t>Sat 31/8 L</a:t>
            </a:r>
          </a:p>
          <a:p>
            <a:pPr algn="ctr"/>
            <a:r>
              <a:rPr lang="en-IE" b="1" dirty="0"/>
              <a:t>Sat 14/9 C</a:t>
            </a:r>
          </a:p>
          <a:p>
            <a:pPr algn="ctr"/>
            <a:r>
              <a:rPr lang="en-IE" b="1" dirty="0"/>
              <a:t>Sat 28/9 L</a:t>
            </a:r>
          </a:p>
          <a:p>
            <a:pPr algn="ctr"/>
            <a:r>
              <a:rPr lang="en-IE" b="1" dirty="0"/>
              <a:t>Sat 12/10 C</a:t>
            </a:r>
          </a:p>
          <a:p>
            <a:pPr algn="ctr"/>
            <a:r>
              <a:rPr lang="en-IE" b="1" dirty="0"/>
              <a:t>Sat 2/11 L</a:t>
            </a:r>
          </a:p>
          <a:p>
            <a:pPr algn="ctr"/>
            <a:r>
              <a:rPr lang="en-IE" dirty="0"/>
              <a:t> </a:t>
            </a:r>
          </a:p>
        </p:txBody>
      </p:sp>
      <p:sp>
        <p:nvSpPr>
          <p:cNvPr id="5" name="TextBox 4">
            <a:extLst>
              <a:ext uri="{FF2B5EF4-FFF2-40B4-BE49-F238E27FC236}">
                <a16:creationId xmlns:a16="http://schemas.microsoft.com/office/drawing/2014/main" id="{BAEEE7CD-1B84-4D29-8446-B6B492EAA9AF}"/>
              </a:ext>
            </a:extLst>
          </p:cNvPr>
          <p:cNvSpPr txBox="1"/>
          <p:nvPr/>
        </p:nvSpPr>
        <p:spPr>
          <a:xfrm>
            <a:off x="5943602" y="441522"/>
            <a:ext cx="3048000" cy="5355312"/>
          </a:xfrm>
          <a:prstGeom prst="rect">
            <a:avLst/>
          </a:prstGeom>
          <a:noFill/>
        </p:spPr>
        <p:txBody>
          <a:bodyPr wrap="square" rtlCol="0">
            <a:spAutoFit/>
          </a:bodyPr>
          <a:lstStyle/>
          <a:p>
            <a:pPr algn="ctr"/>
            <a:r>
              <a:rPr lang="en-IE" b="1" dirty="0">
                <a:solidFill>
                  <a:srgbClr val="FF0000"/>
                </a:solidFill>
              </a:rPr>
              <a:t>U16 Boys</a:t>
            </a:r>
          </a:p>
          <a:p>
            <a:pPr algn="ctr"/>
            <a:r>
              <a:rPr lang="en-IE" b="1" dirty="0"/>
              <a:t>Sat 18/3 L</a:t>
            </a:r>
          </a:p>
          <a:p>
            <a:pPr algn="ctr"/>
            <a:r>
              <a:rPr lang="en-IE" b="1" dirty="0"/>
              <a:t>Thu 4/4 L</a:t>
            </a:r>
          </a:p>
          <a:p>
            <a:pPr algn="ctr"/>
            <a:r>
              <a:rPr lang="en-IE" b="1" dirty="0"/>
              <a:t>Thu 11/4 L</a:t>
            </a:r>
          </a:p>
          <a:p>
            <a:pPr algn="ctr"/>
            <a:r>
              <a:rPr lang="en-IE" b="1" dirty="0"/>
              <a:t>Thu 18/4 L</a:t>
            </a:r>
          </a:p>
          <a:p>
            <a:pPr algn="ctr"/>
            <a:r>
              <a:rPr lang="en-IE" b="1" dirty="0"/>
              <a:t>Thu 25/4 L</a:t>
            </a:r>
          </a:p>
          <a:p>
            <a:pPr algn="ctr"/>
            <a:r>
              <a:rPr lang="en-IE" b="1" dirty="0"/>
              <a:t>Thu 2/5 C</a:t>
            </a:r>
          </a:p>
          <a:p>
            <a:pPr algn="ctr"/>
            <a:r>
              <a:rPr lang="en-IE" b="1" dirty="0"/>
              <a:t>Tue 7/5 L</a:t>
            </a:r>
          </a:p>
          <a:p>
            <a:pPr algn="ctr"/>
            <a:r>
              <a:rPr lang="en-IE" b="1" dirty="0"/>
              <a:t>Sat 11/5 L</a:t>
            </a:r>
          </a:p>
          <a:p>
            <a:pPr algn="ctr"/>
            <a:r>
              <a:rPr lang="en-IE" b="1" dirty="0"/>
              <a:t>Sat 22/6 L</a:t>
            </a:r>
          </a:p>
          <a:p>
            <a:pPr algn="ctr"/>
            <a:r>
              <a:rPr lang="en-IE" b="1" dirty="0"/>
              <a:t>Sat 29/6 C</a:t>
            </a:r>
          </a:p>
          <a:p>
            <a:pPr algn="ctr"/>
            <a:r>
              <a:rPr lang="en-IE" b="1" dirty="0"/>
              <a:t>Tue 9/7 C</a:t>
            </a:r>
          </a:p>
          <a:p>
            <a:pPr algn="ctr"/>
            <a:r>
              <a:rPr lang="en-IE" b="1" dirty="0"/>
              <a:t>Thu 22/8 L</a:t>
            </a:r>
          </a:p>
          <a:p>
            <a:pPr algn="ctr"/>
            <a:r>
              <a:rPr lang="en-IE" b="1" dirty="0"/>
              <a:t>Thu 29/8 L</a:t>
            </a:r>
          </a:p>
          <a:p>
            <a:pPr algn="ctr"/>
            <a:r>
              <a:rPr lang="en-IE" b="1" dirty="0"/>
              <a:t>Sat 21/9 L</a:t>
            </a:r>
          </a:p>
          <a:p>
            <a:pPr algn="ctr"/>
            <a:r>
              <a:rPr lang="en-IE" b="1" dirty="0"/>
              <a:t>Mon 28/10 L</a:t>
            </a:r>
          </a:p>
          <a:p>
            <a:pPr algn="ctr"/>
            <a:r>
              <a:rPr lang="en-IE" b="1" dirty="0"/>
              <a:t>Sat 16/11 L</a:t>
            </a:r>
          </a:p>
          <a:p>
            <a:pPr algn="ctr"/>
            <a:endParaRPr lang="en-IE" b="1" dirty="0"/>
          </a:p>
          <a:p>
            <a:pPr algn="ctr"/>
            <a:r>
              <a:rPr lang="en-IE" dirty="0"/>
              <a:t> </a:t>
            </a:r>
          </a:p>
        </p:txBody>
      </p:sp>
    </p:spTree>
    <p:extLst>
      <p:ext uri="{BB962C8B-B14F-4D97-AF65-F5344CB8AC3E}">
        <p14:creationId xmlns:p14="http://schemas.microsoft.com/office/powerpoint/2010/main" val="51719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3D8BD-A4F8-473D-9988-6C195B11AFE6}"/>
              </a:ext>
            </a:extLst>
          </p:cNvPr>
          <p:cNvSpPr txBox="1"/>
          <p:nvPr/>
        </p:nvSpPr>
        <p:spPr>
          <a:xfrm>
            <a:off x="1447800" y="197346"/>
            <a:ext cx="6400800" cy="523220"/>
          </a:xfrm>
          <a:prstGeom prst="rect">
            <a:avLst/>
          </a:prstGeom>
          <a:noFill/>
        </p:spPr>
        <p:txBody>
          <a:bodyPr wrap="square" rtlCol="0">
            <a:spAutoFit/>
          </a:bodyPr>
          <a:lstStyle/>
          <a:p>
            <a:pPr algn="ctr"/>
            <a:r>
              <a:rPr lang="en-IE" sz="2800" b="1" dirty="0"/>
              <a:t>Provisional Fixture Dates:</a:t>
            </a:r>
          </a:p>
        </p:txBody>
      </p:sp>
      <p:sp>
        <p:nvSpPr>
          <p:cNvPr id="3" name="TextBox 2">
            <a:extLst>
              <a:ext uri="{FF2B5EF4-FFF2-40B4-BE49-F238E27FC236}">
                <a16:creationId xmlns:a16="http://schemas.microsoft.com/office/drawing/2014/main" id="{DB9ED2F1-050C-42EF-A36A-8DF7C091DEC4}"/>
              </a:ext>
            </a:extLst>
          </p:cNvPr>
          <p:cNvSpPr txBox="1"/>
          <p:nvPr/>
        </p:nvSpPr>
        <p:spPr>
          <a:xfrm>
            <a:off x="252660" y="603527"/>
            <a:ext cx="3048000" cy="4247317"/>
          </a:xfrm>
          <a:prstGeom prst="rect">
            <a:avLst/>
          </a:prstGeom>
          <a:noFill/>
        </p:spPr>
        <p:txBody>
          <a:bodyPr wrap="square" rtlCol="0">
            <a:spAutoFit/>
          </a:bodyPr>
          <a:lstStyle/>
          <a:p>
            <a:pPr algn="ctr"/>
            <a:r>
              <a:rPr lang="en-IE" b="1" dirty="0">
                <a:solidFill>
                  <a:srgbClr val="FF0000"/>
                </a:solidFill>
              </a:rPr>
              <a:t>U12 Girls</a:t>
            </a:r>
          </a:p>
          <a:p>
            <a:pPr algn="ctr"/>
            <a:endParaRPr lang="en-IE" b="1" dirty="0">
              <a:solidFill>
                <a:srgbClr val="FF0000"/>
              </a:solidFill>
            </a:endParaRPr>
          </a:p>
          <a:p>
            <a:pPr algn="ctr"/>
            <a:r>
              <a:rPr lang="en-IE" b="1" dirty="0"/>
              <a:t>Sat 2/3 L</a:t>
            </a:r>
          </a:p>
          <a:p>
            <a:pPr algn="ctr"/>
            <a:r>
              <a:rPr lang="en-IE" b="1" dirty="0"/>
              <a:t>Sat 23/3 L</a:t>
            </a:r>
          </a:p>
          <a:p>
            <a:pPr algn="ctr"/>
            <a:r>
              <a:rPr lang="en-IE" b="1" dirty="0"/>
              <a:t>Sat 6/4 L</a:t>
            </a:r>
          </a:p>
          <a:p>
            <a:pPr algn="ctr"/>
            <a:r>
              <a:rPr lang="en-IE" b="1" dirty="0"/>
              <a:t>Thu 18/4 L</a:t>
            </a:r>
          </a:p>
          <a:p>
            <a:pPr algn="ctr"/>
            <a:r>
              <a:rPr lang="en-IE" b="1" dirty="0"/>
              <a:t>Sat 27/4 C</a:t>
            </a:r>
          </a:p>
          <a:p>
            <a:pPr algn="ctr"/>
            <a:r>
              <a:rPr lang="en-IE" b="1" dirty="0"/>
              <a:t>Thu 9/5 L</a:t>
            </a:r>
          </a:p>
          <a:p>
            <a:pPr algn="ctr"/>
            <a:r>
              <a:rPr lang="en-IE" b="1" dirty="0"/>
              <a:t>Sat 18/5 L</a:t>
            </a:r>
          </a:p>
          <a:p>
            <a:pPr algn="ctr"/>
            <a:r>
              <a:rPr lang="en-IE" b="1" dirty="0"/>
              <a:t>Sat 8/6 L</a:t>
            </a:r>
          </a:p>
          <a:p>
            <a:pPr algn="ctr"/>
            <a:r>
              <a:rPr lang="en-IE" b="1" dirty="0"/>
              <a:t>Sat 15/6 C</a:t>
            </a:r>
          </a:p>
          <a:p>
            <a:pPr algn="ctr"/>
            <a:r>
              <a:rPr lang="en-IE" b="1" dirty="0"/>
              <a:t>Sat 29/6 L</a:t>
            </a:r>
          </a:p>
          <a:p>
            <a:pPr algn="ctr"/>
            <a:r>
              <a:rPr lang="en-IE" b="1" dirty="0"/>
              <a:t>Sat 6/7 L</a:t>
            </a:r>
          </a:p>
          <a:p>
            <a:pPr algn="ctr"/>
            <a:r>
              <a:rPr lang="en-IE" b="1" dirty="0"/>
              <a:t>Sat 31/8 C</a:t>
            </a:r>
          </a:p>
          <a:p>
            <a:pPr algn="ctr"/>
            <a:r>
              <a:rPr lang="en-IE" b="1" dirty="0"/>
              <a:t>Sat 14/9 L</a:t>
            </a:r>
          </a:p>
        </p:txBody>
      </p:sp>
      <p:sp>
        <p:nvSpPr>
          <p:cNvPr id="4" name="TextBox 3">
            <a:extLst>
              <a:ext uri="{FF2B5EF4-FFF2-40B4-BE49-F238E27FC236}">
                <a16:creationId xmlns:a16="http://schemas.microsoft.com/office/drawing/2014/main" id="{56CDE20C-D38B-433F-8C7E-8D769F0C6C38}"/>
              </a:ext>
            </a:extLst>
          </p:cNvPr>
          <p:cNvSpPr txBox="1"/>
          <p:nvPr/>
        </p:nvSpPr>
        <p:spPr>
          <a:xfrm>
            <a:off x="3124200" y="889843"/>
            <a:ext cx="3048000" cy="4801314"/>
          </a:xfrm>
          <a:prstGeom prst="rect">
            <a:avLst/>
          </a:prstGeom>
          <a:noFill/>
        </p:spPr>
        <p:txBody>
          <a:bodyPr wrap="square" rtlCol="0">
            <a:spAutoFit/>
          </a:bodyPr>
          <a:lstStyle/>
          <a:p>
            <a:pPr algn="ctr"/>
            <a:r>
              <a:rPr lang="en-IE" b="1" dirty="0">
                <a:solidFill>
                  <a:srgbClr val="FF0000"/>
                </a:solidFill>
              </a:rPr>
              <a:t>U14 Girls</a:t>
            </a:r>
          </a:p>
          <a:p>
            <a:pPr algn="ctr"/>
            <a:endParaRPr lang="en-IE" b="1" dirty="0">
              <a:solidFill>
                <a:srgbClr val="FF0000"/>
              </a:solidFill>
            </a:endParaRPr>
          </a:p>
          <a:p>
            <a:pPr algn="ctr"/>
            <a:r>
              <a:rPr lang="en-IE" b="1" dirty="0"/>
              <a:t>Sat 9/3 L</a:t>
            </a:r>
          </a:p>
          <a:p>
            <a:pPr algn="ctr"/>
            <a:r>
              <a:rPr lang="en-IE" b="1" dirty="0"/>
              <a:t>Sat 30/3 L</a:t>
            </a:r>
          </a:p>
          <a:p>
            <a:pPr algn="ctr"/>
            <a:r>
              <a:rPr lang="en-IE" b="1" dirty="0"/>
              <a:t>Sat 13/4 L</a:t>
            </a:r>
          </a:p>
          <a:p>
            <a:pPr algn="ctr"/>
            <a:r>
              <a:rPr lang="en-IE" b="1" dirty="0"/>
              <a:t>Sat 11/5 C</a:t>
            </a:r>
          </a:p>
          <a:p>
            <a:pPr algn="ctr"/>
            <a:r>
              <a:rPr lang="en-IE" b="1" dirty="0"/>
              <a:t>Thu 6/6 L</a:t>
            </a:r>
          </a:p>
          <a:p>
            <a:pPr algn="ctr"/>
            <a:r>
              <a:rPr lang="en-IE" b="1" dirty="0"/>
              <a:t>Thu 13/6 L</a:t>
            </a:r>
          </a:p>
          <a:p>
            <a:pPr algn="ctr"/>
            <a:r>
              <a:rPr lang="en-IE" b="1" dirty="0"/>
              <a:t>Thu 4/7 L</a:t>
            </a:r>
          </a:p>
          <a:p>
            <a:pPr algn="ctr"/>
            <a:r>
              <a:rPr lang="en-IE" b="1" dirty="0"/>
              <a:t>Sat 13/7 C</a:t>
            </a:r>
          </a:p>
          <a:p>
            <a:pPr algn="ctr"/>
            <a:r>
              <a:rPr lang="en-IE" b="1" dirty="0"/>
              <a:t>Sat 24/8 L</a:t>
            </a:r>
          </a:p>
          <a:p>
            <a:pPr algn="ctr"/>
            <a:r>
              <a:rPr lang="en-IE" b="1" dirty="0"/>
              <a:t>Sat 7/9 C</a:t>
            </a:r>
          </a:p>
          <a:p>
            <a:pPr algn="ctr"/>
            <a:r>
              <a:rPr lang="en-IE" b="1" dirty="0"/>
              <a:t>Sat 21/9 L</a:t>
            </a:r>
          </a:p>
          <a:p>
            <a:pPr algn="ctr"/>
            <a:r>
              <a:rPr lang="en-IE" b="1" dirty="0"/>
              <a:t>Sat 5/10 C</a:t>
            </a:r>
          </a:p>
          <a:p>
            <a:pPr algn="ctr"/>
            <a:r>
              <a:rPr lang="en-IE" b="1" dirty="0"/>
              <a:t>Sat 19/10 L</a:t>
            </a:r>
          </a:p>
          <a:p>
            <a:pPr algn="ctr"/>
            <a:r>
              <a:rPr lang="en-IE" b="1" dirty="0"/>
              <a:t>Sat 9/11 L</a:t>
            </a:r>
          </a:p>
          <a:p>
            <a:pPr algn="ctr"/>
            <a:r>
              <a:rPr lang="en-IE" dirty="0"/>
              <a:t> </a:t>
            </a:r>
          </a:p>
        </p:txBody>
      </p:sp>
      <p:sp>
        <p:nvSpPr>
          <p:cNvPr id="5" name="TextBox 4">
            <a:extLst>
              <a:ext uri="{FF2B5EF4-FFF2-40B4-BE49-F238E27FC236}">
                <a16:creationId xmlns:a16="http://schemas.microsoft.com/office/drawing/2014/main" id="{BAEEE7CD-1B84-4D29-8446-B6B492EAA9AF}"/>
              </a:ext>
            </a:extLst>
          </p:cNvPr>
          <p:cNvSpPr txBox="1"/>
          <p:nvPr/>
        </p:nvSpPr>
        <p:spPr>
          <a:xfrm>
            <a:off x="5979698" y="566458"/>
            <a:ext cx="3048000" cy="4801314"/>
          </a:xfrm>
          <a:prstGeom prst="rect">
            <a:avLst/>
          </a:prstGeom>
          <a:noFill/>
        </p:spPr>
        <p:txBody>
          <a:bodyPr wrap="square" rtlCol="0">
            <a:spAutoFit/>
          </a:bodyPr>
          <a:lstStyle/>
          <a:p>
            <a:pPr algn="ctr"/>
            <a:r>
              <a:rPr lang="en-IE" b="1" dirty="0">
                <a:solidFill>
                  <a:srgbClr val="FF0000"/>
                </a:solidFill>
              </a:rPr>
              <a:t>U16 Girls</a:t>
            </a:r>
          </a:p>
          <a:p>
            <a:pPr algn="ctr"/>
            <a:endParaRPr lang="en-IE" b="1" dirty="0"/>
          </a:p>
          <a:p>
            <a:pPr algn="ctr"/>
            <a:r>
              <a:rPr lang="en-IE" b="1" dirty="0"/>
              <a:t>Sat 2/3 L</a:t>
            </a:r>
          </a:p>
          <a:p>
            <a:pPr algn="ctr"/>
            <a:r>
              <a:rPr lang="en-IE" b="1" dirty="0"/>
              <a:t>Sat 23/3 L</a:t>
            </a:r>
          </a:p>
          <a:p>
            <a:pPr algn="ctr"/>
            <a:r>
              <a:rPr lang="en-IE" b="1" dirty="0"/>
              <a:t>Sat 6/4 L</a:t>
            </a:r>
          </a:p>
          <a:p>
            <a:pPr algn="ctr"/>
            <a:r>
              <a:rPr lang="en-IE" b="1" dirty="0"/>
              <a:t>Sat 27/4 C</a:t>
            </a:r>
          </a:p>
          <a:p>
            <a:pPr algn="ctr"/>
            <a:r>
              <a:rPr lang="en-IE" b="1" dirty="0"/>
              <a:t>Sat 18/5 L</a:t>
            </a:r>
          </a:p>
          <a:p>
            <a:pPr algn="ctr"/>
            <a:r>
              <a:rPr lang="en-IE" b="1" dirty="0"/>
              <a:t>Sat 6/7 C</a:t>
            </a:r>
          </a:p>
          <a:p>
            <a:pPr algn="ctr"/>
            <a:r>
              <a:rPr lang="en-IE" b="1" dirty="0"/>
              <a:t>Sat 20/7 L</a:t>
            </a:r>
          </a:p>
          <a:p>
            <a:pPr algn="ctr"/>
            <a:r>
              <a:rPr lang="en-IE" b="1" dirty="0"/>
              <a:t>Sun 25/8 L</a:t>
            </a:r>
          </a:p>
          <a:p>
            <a:pPr algn="ctr"/>
            <a:r>
              <a:rPr lang="en-IE" b="1" dirty="0"/>
              <a:t>Sat 31/8 L</a:t>
            </a:r>
          </a:p>
          <a:p>
            <a:pPr algn="ctr"/>
            <a:r>
              <a:rPr lang="en-IE" b="1" dirty="0"/>
              <a:t>Sat 14/9 C</a:t>
            </a:r>
          </a:p>
          <a:p>
            <a:pPr algn="ctr"/>
            <a:r>
              <a:rPr lang="en-IE" b="1" dirty="0"/>
              <a:t>Sat 28/9 L</a:t>
            </a:r>
          </a:p>
          <a:p>
            <a:pPr algn="ctr"/>
            <a:r>
              <a:rPr lang="en-IE" b="1" dirty="0"/>
              <a:t>Sat 12/10 L</a:t>
            </a:r>
          </a:p>
          <a:p>
            <a:pPr algn="ctr"/>
            <a:r>
              <a:rPr lang="en-IE" b="1" dirty="0"/>
              <a:t>Mon 28/10 L</a:t>
            </a:r>
          </a:p>
          <a:p>
            <a:pPr algn="ctr"/>
            <a:r>
              <a:rPr lang="en-IE" b="1" dirty="0"/>
              <a:t>Sat 2/11 L</a:t>
            </a:r>
          </a:p>
          <a:p>
            <a:pPr algn="ctr"/>
            <a:r>
              <a:rPr lang="en-IE" b="1" dirty="0"/>
              <a:t>Sat 16/11 L</a:t>
            </a:r>
            <a:endParaRPr lang="en-IE" dirty="0"/>
          </a:p>
        </p:txBody>
      </p:sp>
    </p:spTree>
    <p:extLst>
      <p:ext uri="{BB962C8B-B14F-4D97-AF65-F5344CB8AC3E}">
        <p14:creationId xmlns:p14="http://schemas.microsoft.com/office/powerpoint/2010/main" val="369882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3D8BD-A4F8-473D-9988-6C195B11AFE6}"/>
              </a:ext>
            </a:extLst>
          </p:cNvPr>
          <p:cNvSpPr txBox="1"/>
          <p:nvPr/>
        </p:nvSpPr>
        <p:spPr>
          <a:xfrm>
            <a:off x="1447800" y="228600"/>
            <a:ext cx="6400800" cy="523220"/>
          </a:xfrm>
          <a:prstGeom prst="rect">
            <a:avLst/>
          </a:prstGeom>
          <a:noFill/>
        </p:spPr>
        <p:txBody>
          <a:bodyPr wrap="square" rtlCol="0">
            <a:spAutoFit/>
          </a:bodyPr>
          <a:lstStyle/>
          <a:p>
            <a:pPr algn="ctr"/>
            <a:r>
              <a:rPr lang="en-IE" sz="2800" b="1" dirty="0"/>
              <a:t>Training Schedule:</a:t>
            </a:r>
          </a:p>
        </p:txBody>
      </p:sp>
      <p:sp>
        <p:nvSpPr>
          <p:cNvPr id="6" name="TextBox 5">
            <a:extLst>
              <a:ext uri="{FF2B5EF4-FFF2-40B4-BE49-F238E27FC236}">
                <a16:creationId xmlns:a16="http://schemas.microsoft.com/office/drawing/2014/main" id="{3A3D95E6-6F3D-40CF-874B-FAA940C41982}"/>
              </a:ext>
            </a:extLst>
          </p:cNvPr>
          <p:cNvSpPr txBox="1"/>
          <p:nvPr/>
        </p:nvSpPr>
        <p:spPr>
          <a:xfrm>
            <a:off x="762000" y="1412911"/>
            <a:ext cx="1752600" cy="2031325"/>
          </a:xfrm>
          <a:prstGeom prst="rect">
            <a:avLst/>
          </a:prstGeom>
          <a:noFill/>
        </p:spPr>
        <p:txBody>
          <a:bodyPr wrap="square" rtlCol="0">
            <a:spAutoFit/>
          </a:bodyPr>
          <a:lstStyle/>
          <a:p>
            <a:r>
              <a:rPr lang="en-IE" b="1" dirty="0"/>
              <a:t>U6 Saturday</a:t>
            </a:r>
          </a:p>
          <a:p>
            <a:r>
              <a:rPr lang="en-IE" b="1" dirty="0"/>
              <a:t>U7 Wednesday</a:t>
            </a:r>
          </a:p>
          <a:p>
            <a:r>
              <a:rPr lang="en-IE" b="1" dirty="0"/>
              <a:t>U8 Monday</a:t>
            </a:r>
          </a:p>
          <a:p>
            <a:r>
              <a:rPr lang="en-IE" b="1" dirty="0"/>
              <a:t>U9 Wednesday</a:t>
            </a:r>
          </a:p>
          <a:p>
            <a:r>
              <a:rPr lang="en-IE" b="1" dirty="0"/>
              <a:t>U10 Wednesday</a:t>
            </a:r>
          </a:p>
          <a:p>
            <a:r>
              <a:rPr lang="en-IE" b="1" dirty="0"/>
              <a:t>U11 Monday</a:t>
            </a:r>
          </a:p>
          <a:p>
            <a:endParaRPr lang="en-IE" b="1" dirty="0"/>
          </a:p>
        </p:txBody>
      </p:sp>
      <p:sp>
        <p:nvSpPr>
          <p:cNvPr id="7" name="TextBox 6">
            <a:extLst>
              <a:ext uri="{FF2B5EF4-FFF2-40B4-BE49-F238E27FC236}">
                <a16:creationId xmlns:a16="http://schemas.microsoft.com/office/drawing/2014/main" id="{35A34643-A319-4008-856F-8312F405D656}"/>
              </a:ext>
            </a:extLst>
          </p:cNvPr>
          <p:cNvSpPr txBox="1"/>
          <p:nvPr/>
        </p:nvSpPr>
        <p:spPr>
          <a:xfrm>
            <a:off x="3104147" y="1295399"/>
            <a:ext cx="5277853" cy="2031325"/>
          </a:xfrm>
          <a:prstGeom prst="rect">
            <a:avLst/>
          </a:prstGeom>
          <a:noFill/>
        </p:spPr>
        <p:txBody>
          <a:bodyPr wrap="square" rtlCol="0">
            <a:spAutoFit/>
          </a:bodyPr>
          <a:lstStyle/>
          <a:p>
            <a:r>
              <a:rPr lang="en-IE" b="1" dirty="0"/>
              <a:t>U12 Monday   </a:t>
            </a:r>
          </a:p>
          <a:p>
            <a:r>
              <a:rPr lang="en-IE" b="1" dirty="0"/>
              <a:t>U13 Monday</a:t>
            </a:r>
          </a:p>
          <a:p>
            <a:r>
              <a:rPr lang="en-IE" b="1" dirty="0"/>
              <a:t>(U12,U13 will change to Friday when rugby finishes to allow for U13 matches on Mondays)</a:t>
            </a:r>
          </a:p>
          <a:p>
            <a:r>
              <a:rPr lang="en-IE" b="1" dirty="0"/>
              <a:t>U14 Tuesday</a:t>
            </a:r>
          </a:p>
          <a:p>
            <a:r>
              <a:rPr lang="en-IE" b="1" dirty="0"/>
              <a:t>U15 Tuesday</a:t>
            </a:r>
          </a:p>
          <a:p>
            <a:r>
              <a:rPr lang="en-IE" b="1" dirty="0"/>
              <a:t>U16 Tuesday</a:t>
            </a:r>
          </a:p>
        </p:txBody>
      </p:sp>
      <p:sp>
        <p:nvSpPr>
          <p:cNvPr id="8" name="TextBox 7">
            <a:extLst>
              <a:ext uri="{FF2B5EF4-FFF2-40B4-BE49-F238E27FC236}">
                <a16:creationId xmlns:a16="http://schemas.microsoft.com/office/drawing/2014/main" id="{BF06E734-A2E9-4E44-A219-0934A94AA90B}"/>
              </a:ext>
            </a:extLst>
          </p:cNvPr>
          <p:cNvSpPr txBox="1"/>
          <p:nvPr/>
        </p:nvSpPr>
        <p:spPr>
          <a:xfrm>
            <a:off x="914400" y="751820"/>
            <a:ext cx="2971800" cy="523220"/>
          </a:xfrm>
          <a:prstGeom prst="rect">
            <a:avLst/>
          </a:prstGeom>
          <a:noFill/>
        </p:spPr>
        <p:txBody>
          <a:bodyPr wrap="square" rtlCol="0">
            <a:spAutoFit/>
          </a:bodyPr>
          <a:lstStyle/>
          <a:p>
            <a:r>
              <a:rPr lang="en-IE" sz="2800" b="1" dirty="0">
                <a:solidFill>
                  <a:srgbClr val="FF0000"/>
                </a:solidFill>
              </a:rPr>
              <a:t>Boys:</a:t>
            </a:r>
          </a:p>
        </p:txBody>
      </p:sp>
      <p:sp>
        <p:nvSpPr>
          <p:cNvPr id="9" name="TextBox 8">
            <a:extLst>
              <a:ext uri="{FF2B5EF4-FFF2-40B4-BE49-F238E27FC236}">
                <a16:creationId xmlns:a16="http://schemas.microsoft.com/office/drawing/2014/main" id="{7D7B5594-B0C0-400D-ACAF-4B0D0CEC8846}"/>
              </a:ext>
            </a:extLst>
          </p:cNvPr>
          <p:cNvSpPr txBox="1"/>
          <p:nvPr/>
        </p:nvSpPr>
        <p:spPr>
          <a:xfrm>
            <a:off x="762000" y="3608693"/>
            <a:ext cx="2971800" cy="523220"/>
          </a:xfrm>
          <a:prstGeom prst="rect">
            <a:avLst/>
          </a:prstGeom>
          <a:noFill/>
        </p:spPr>
        <p:txBody>
          <a:bodyPr wrap="square" rtlCol="0">
            <a:spAutoFit/>
          </a:bodyPr>
          <a:lstStyle/>
          <a:p>
            <a:r>
              <a:rPr lang="en-IE" sz="2800" b="1" dirty="0">
                <a:solidFill>
                  <a:srgbClr val="FF0000"/>
                </a:solidFill>
              </a:rPr>
              <a:t>Girls:</a:t>
            </a:r>
          </a:p>
        </p:txBody>
      </p:sp>
      <p:sp>
        <p:nvSpPr>
          <p:cNvPr id="10" name="TextBox 9">
            <a:extLst>
              <a:ext uri="{FF2B5EF4-FFF2-40B4-BE49-F238E27FC236}">
                <a16:creationId xmlns:a16="http://schemas.microsoft.com/office/drawing/2014/main" id="{D950C241-3A14-45B2-8554-080FD621A5FC}"/>
              </a:ext>
            </a:extLst>
          </p:cNvPr>
          <p:cNvSpPr txBox="1"/>
          <p:nvPr/>
        </p:nvSpPr>
        <p:spPr>
          <a:xfrm>
            <a:off x="762000" y="4205345"/>
            <a:ext cx="1752600" cy="1200329"/>
          </a:xfrm>
          <a:prstGeom prst="rect">
            <a:avLst/>
          </a:prstGeom>
          <a:noFill/>
        </p:spPr>
        <p:txBody>
          <a:bodyPr wrap="square" rtlCol="0">
            <a:spAutoFit/>
          </a:bodyPr>
          <a:lstStyle/>
          <a:p>
            <a:r>
              <a:rPr lang="en-IE" b="1" dirty="0"/>
              <a:t>U6 Saturday</a:t>
            </a:r>
          </a:p>
          <a:p>
            <a:r>
              <a:rPr lang="en-IE" b="1" dirty="0"/>
              <a:t>U8 Thursday</a:t>
            </a:r>
          </a:p>
          <a:p>
            <a:r>
              <a:rPr lang="en-IE" b="1" dirty="0"/>
              <a:t>U10 Wednesday</a:t>
            </a:r>
          </a:p>
          <a:p>
            <a:endParaRPr lang="en-IE" b="1" dirty="0"/>
          </a:p>
        </p:txBody>
      </p:sp>
      <p:sp>
        <p:nvSpPr>
          <p:cNvPr id="11" name="TextBox 10">
            <a:extLst>
              <a:ext uri="{FF2B5EF4-FFF2-40B4-BE49-F238E27FC236}">
                <a16:creationId xmlns:a16="http://schemas.microsoft.com/office/drawing/2014/main" id="{6AD2DDEF-26DE-49A7-8829-016E182DE179}"/>
              </a:ext>
            </a:extLst>
          </p:cNvPr>
          <p:cNvSpPr txBox="1"/>
          <p:nvPr/>
        </p:nvSpPr>
        <p:spPr>
          <a:xfrm>
            <a:off x="3104146" y="4137511"/>
            <a:ext cx="5277853" cy="923330"/>
          </a:xfrm>
          <a:prstGeom prst="rect">
            <a:avLst/>
          </a:prstGeom>
          <a:noFill/>
        </p:spPr>
        <p:txBody>
          <a:bodyPr wrap="square" rtlCol="0">
            <a:spAutoFit/>
          </a:bodyPr>
          <a:lstStyle/>
          <a:p>
            <a:r>
              <a:rPr lang="en-IE" b="1" dirty="0"/>
              <a:t>U12 Tuesday  </a:t>
            </a:r>
          </a:p>
          <a:p>
            <a:r>
              <a:rPr lang="en-IE" b="1" dirty="0"/>
              <a:t>U14 Tuesday</a:t>
            </a:r>
          </a:p>
          <a:p>
            <a:r>
              <a:rPr lang="en-IE" b="1" dirty="0"/>
              <a:t>U16 Tuesday</a:t>
            </a:r>
          </a:p>
        </p:txBody>
      </p:sp>
      <p:sp>
        <p:nvSpPr>
          <p:cNvPr id="12" name="TextBox 11">
            <a:extLst>
              <a:ext uri="{FF2B5EF4-FFF2-40B4-BE49-F238E27FC236}">
                <a16:creationId xmlns:a16="http://schemas.microsoft.com/office/drawing/2014/main" id="{BC51F044-2572-4101-9F88-A3303F92B219}"/>
              </a:ext>
            </a:extLst>
          </p:cNvPr>
          <p:cNvSpPr txBox="1"/>
          <p:nvPr/>
        </p:nvSpPr>
        <p:spPr>
          <a:xfrm>
            <a:off x="762000" y="5198712"/>
            <a:ext cx="3886200" cy="923330"/>
          </a:xfrm>
          <a:prstGeom prst="rect">
            <a:avLst/>
          </a:prstGeom>
          <a:noFill/>
        </p:spPr>
        <p:txBody>
          <a:bodyPr wrap="square" rtlCol="0">
            <a:spAutoFit/>
          </a:bodyPr>
          <a:lstStyle/>
          <a:p>
            <a:r>
              <a:rPr lang="en-IE" b="1" dirty="0">
                <a:solidFill>
                  <a:srgbClr val="FF0000"/>
                </a:solidFill>
              </a:rPr>
              <a:t>Girls training times to be confirmed pending a meeting with other sports in the next week or two</a:t>
            </a:r>
          </a:p>
        </p:txBody>
      </p:sp>
    </p:spTree>
    <p:extLst>
      <p:ext uri="{BB962C8B-B14F-4D97-AF65-F5344CB8AC3E}">
        <p14:creationId xmlns:p14="http://schemas.microsoft.com/office/powerpoint/2010/main" val="375790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78F28-CFB8-4D13-ACED-E7B5BDF91C87}"/>
              </a:ext>
            </a:extLst>
          </p:cNvPr>
          <p:cNvSpPr txBox="1"/>
          <p:nvPr/>
        </p:nvSpPr>
        <p:spPr>
          <a:xfrm>
            <a:off x="0" y="381000"/>
            <a:ext cx="9144000" cy="6124754"/>
          </a:xfrm>
          <a:prstGeom prst="rect">
            <a:avLst/>
          </a:prstGeom>
          <a:noFill/>
        </p:spPr>
        <p:txBody>
          <a:bodyPr wrap="square" rtlCol="0">
            <a:spAutoFit/>
          </a:bodyPr>
          <a:lstStyle/>
          <a:p>
            <a:pPr algn="ctr"/>
            <a:r>
              <a:rPr lang="en-IE" sz="3200" b="1" dirty="0"/>
              <a:t>Expectations for an U/10 NCW Town player</a:t>
            </a:r>
          </a:p>
          <a:p>
            <a:pPr algn="ctr"/>
            <a:endParaRPr lang="en-IE" sz="2000" b="1" dirty="0"/>
          </a:p>
          <a:p>
            <a:pPr algn="ctr"/>
            <a:r>
              <a:rPr lang="en-IE" sz="2000" b="1" dirty="0"/>
              <a:t>Control/Receive</a:t>
            </a:r>
          </a:p>
          <a:p>
            <a:pPr algn="ctr"/>
            <a:endParaRPr lang="en-IE" sz="2000" b="1" dirty="0"/>
          </a:p>
          <a:p>
            <a:pPr algn="ctr"/>
            <a:r>
              <a:rPr lang="en-IE" sz="2000" b="1" dirty="0"/>
              <a:t>Dribble</a:t>
            </a:r>
          </a:p>
          <a:p>
            <a:pPr algn="ctr"/>
            <a:r>
              <a:rPr lang="en-IE" sz="2000" b="1" dirty="0"/>
              <a:t> </a:t>
            </a:r>
          </a:p>
          <a:p>
            <a:pPr algn="ctr"/>
            <a:r>
              <a:rPr lang="en-IE" sz="2000" b="1" dirty="0"/>
              <a:t>Pass</a:t>
            </a:r>
          </a:p>
          <a:p>
            <a:pPr algn="ctr"/>
            <a:endParaRPr lang="en-IE" sz="2000" b="1" dirty="0"/>
          </a:p>
          <a:p>
            <a:pPr algn="ctr"/>
            <a:r>
              <a:rPr lang="en-IE" sz="2000" b="1" dirty="0"/>
              <a:t>Shoot</a:t>
            </a:r>
          </a:p>
          <a:p>
            <a:pPr algn="ctr"/>
            <a:endParaRPr lang="en-IE" sz="2000" b="1" dirty="0"/>
          </a:p>
          <a:p>
            <a:pPr algn="ctr"/>
            <a:r>
              <a:rPr lang="en-IE" sz="2000" b="1" dirty="0"/>
              <a:t>Transition </a:t>
            </a:r>
          </a:p>
          <a:p>
            <a:pPr algn="ctr"/>
            <a:endParaRPr lang="en-IE" sz="2000" b="1" dirty="0"/>
          </a:p>
          <a:p>
            <a:pPr algn="ctr"/>
            <a:r>
              <a:rPr lang="en-IE" sz="2000" b="1" dirty="0"/>
              <a:t>Basic Tactical Awareness</a:t>
            </a:r>
          </a:p>
          <a:p>
            <a:pPr algn="ctr"/>
            <a:endParaRPr lang="en-IE" sz="2000" b="1" dirty="0"/>
          </a:p>
          <a:p>
            <a:pPr algn="ctr"/>
            <a:r>
              <a:rPr lang="en-IE" sz="2000" b="1" dirty="0"/>
              <a:t>Spatial Awareness</a:t>
            </a:r>
          </a:p>
          <a:p>
            <a:pPr algn="ctr"/>
            <a:endParaRPr lang="en-IE" sz="2000" b="1" dirty="0"/>
          </a:p>
          <a:p>
            <a:pPr algn="ctr"/>
            <a:r>
              <a:rPr lang="en-IE" sz="2000" b="1" dirty="0"/>
              <a:t>Attitude </a:t>
            </a:r>
          </a:p>
          <a:p>
            <a:pPr algn="ctr"/>
            <a:endParaRPr lang="en-IE" sz="2000" b="1" dirty="0"/>
          </a:p>
          <a:p>
            <a:pPr algn="ctr"/>
            <a:r>
              <a:rPr lang="en-IE" sz="2000" b="1" dirty="0"/>
              <a:t>Respect</a:t>
            </a:r>
          </a:p>
        </p:txBody>
      </p:sp>
    </p:spTree>
    <p:extLst>
      <p:ext uri="{BB962C8B-B14F-4D97-AF65-F5344CB8AC3E}">
        <p14:creationId xmlns:p14="http://schemas.microsoft.com/office/powerpoint/2010/main" val="141330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577A1B-1B6D-49CB-925D-AEC6E88FC1A1}"/>
              </a:ext>
            </a:extLst>
          </p:cNvPr>
          <p:cNvSpPr txBox="1"/>
          <p:nvPr/>
        </p:nvSpPr>
        <p:spPr>
          <a:xfrm>
            <a:off x="0" y="304800"/>
            <a:ext cx="9144000" cy="584775"/>
          </a:xfrm>
          <a:prstGeom prst="rect">
            <a:avLst/>
          </a:prstGeom>
          <a:noFill/>
        </p:spPr>
        <p:txBody>
          <a:bodyPr wrap="square" rtlCol="0">
            <a:spAutoFit/>
          </a:bodyPr>
          <a:lstStyle/>
          <a:p>
            <a:pPr algn="ctr"/>
            <a:r>
              <a:rPr lang="en-IE" sz="3200" b="1" dirty="0"/>
              <a:t>Expectations for an U/12 NCW Town player</a:t>
            </a:r>
          </a:p>
        </p:txBody>
      </p:sp>
      <p:sp>
        <p:nvSpPr>
          <p:cNvPr id="4" name="TextBox 3">
            <a:extLst>
              <a:ext uri="{FF2B5EF4-FFF2-40B4-BE49-F238E27FC236}">
                <a16:creationId xmlns:a16="http://schemas.microsoft.com/office/drawing/2014/main" id="{D8C6F885-C0F4-4F1F-AE22-69AE22A9B7EE}"/>
              </a:ext>
            </a:extLst>
          </p:cNvPr>
          <p:cNvSpPr txBox="1"/>
          <p:nvPr/>
        </p:nvSpPr>
        <p:spPr>
          <a:xfrm>
            <a:off x="1295401" y="1447800"/>
            <a:ext cx="2667000" cy="4801314"/>
          </a:xfrm>
          <a:prstGeom prst="rect">
            <a:avLst/>
          </a:prstGeom>
          <a:noFill/>
        </p:spPr>
        <p:txBody>
          <a:bodyPr wrap="square" rtlCol="0">
            <a:spAutoFit/>
          </a:bodyPr>
          <a:lstStyle/>
          <a:p>
            <a:pPr algn="ctr"/>
            <a:r>
              <a:rPr lang="en-IE" b="1" dirty="0"/>
              <a:t>Control/Receive</a:t>
            </a:r>
          </a:p>
          <a:p>
            <a:pPr algn="ctr"/>
            <a:endParaRPr lang="en-IE" b="1" dirty="0"/>
          </a:p>
          <a:p>
            <a:pPr algn="ctr"/>
            <a:r>
              <a:rPr lang="en-IE" b="1" dirty="0"/>
              <a:t>Dribble </a:t>
            </a:r>
          </a:p>
          <a:p>
            <a:pPr algn="ctr"/>
            <a:endParaRPr lang="en-IE" b="1" dirty="0"/>
          </a:p>
          <a:p>
            <a:pPr algn="ctr"/>
            <a:r>
              <a:rPr lang="en-IE" b="1" dirty="0"/>
              <a:t>Pass</a:t>
            </a:r>
          </a:p>
          <a:p>
            <a:pPr algn="ctr"/>
            <a:endParaRPr lang="en-IE" b="1" dirty="0"/>
          </a:p>
          <a:p>
            <a:pPr algn="ctr"/>
            <a:r>
              <a:rPr lang="en-IE" b="1" dirty="0"/>
              <a:t>Shoot</a:t>
            </a:r>
          </a:p>
          <a:p>
            <a:pPr algn="ctr"/>
            <a:endParaRPr lang="en-IE" b="1" dirty="0"/>
          </a:p>
          <a:p>
            <a:pPr algn="ctr"/>
            <a:r>
              <a:rPr lang="en-IE" b="1" dirty="0"/>
              <a:t>Transition </a:t>
            </a:r>
          </a:p>
          <a:p>
            <a:pPr algn="ctr"/>
            <a:endParaRPr lang="en-IE" b="1" dirty="0"/>
          </a:p>
          <a:p>
            <a:pPr algn="ctr"/>
            <a:r>
              <a:rPr lang="en-IE" b="1" dirty="0"/>
              <a:t>Tactical Awareness</a:t>
            </a:r>
          </a:p>
          <a:p>
            <a:pPr algn="ctr"/>
            <a:endParaRPr lang="en-IE" b="1" dirty="0"/>
          </a:p>
          <a:p>
            <a:pPr algn="ctr"/>
            <a:r>
              <a:rPr lang="en-IE" b="1" dirty="0"/>
              <a:t>Spatial Awareness</a:t>
            </a:r>
          </a:p>
          <a:p>
            <a:pPr algn="ctr"/>
            <a:endParaRPr lang="en-IE" b="1" dirty="0"/>
          </a:p>
          <a:p>
            <a:pPr algn="ctr"/>
            <a:r>
              <a:rPr lang="en-IE" b="1" dirty="0"/>
              <a:t>Attitude</a:t>
            </a:r>
          </a:p>
          <a:p>
            <a:pPr algn="ctr"/>
            <a:endParaRPr lang="en-IE" b="1" dirty="0"/>
          </a:p>
          <a:p>
            <a:pPr algn="ctr"/>
            <a:r>
              <a:rPr lang="en-IE" b="1" dirty="0"/>
              <a:t>Behaviour</a:t>
            </a:r>
          </a:p>
        </p:txBody>
      </p:sp>
      <p:sp>
        <p:nvSpPr>
          <p:cNvPr id="5" name="TextBox 4">
            <a:extLst>
              <a:ext uri="{FF2B5EF4-FFF2-40B4-BE49-F238E27FC236}">
                <a16:creationId xmlns:a16="http://schemas.microsoft.com/office/drawing/2014/main" id="{4E8AF1A2-ABF7-4EDC-9AE6-CE1BF51366A1}"/>
              </a:ext>
            </a:extLst>
          </p:cNvPr>
          <p:cNvSpPr txBox="1"/>
          <p:nvPr/>
        </p:nvSpPr>
        <p:spPr>
          <a:xfrm>
            <a:off x="5181600" y="1447800"/>
            <a:ext cx="2667000" cy="4801314"/>
          </a:xfrm>
          <a:prstGeom prst="rect">
            <a:avLst/>
          </a:prstGeom>
          <a:noFill/>
        </p:spPr>
        <p:txBody>
          <a:bodyPr wrap="square" rtlCol="0">
            <a:spAutoFit/>
          </a:bodyPr>
          <a:lstStyle/>
          <a:p>
            <a:pPr algn="ctr"/>
            <a:r>
              <a:rPr lang="en-IE" b="1" dirty="0"/>
              <a:t>Respect</a:t>
            </a:r>
          </a:p>
          <a:p>
            <a:pPr algn="ctr"/>
            <a:endParaRPr lang="en-IE" b="1" dirty="0"/>
          </a:p>
          <a:p>
            <a:pPr algn="ctr"/>
            <a:r>
              <a:rPr lang="en-IE" b="1" dirty="0"/>
              <a:t>Responsibility</a:t>
            </a:r>
          </a:p>
          <a:p>
            <a:pPr algn="ctr"/>
            <a:endParaRPr lang="en-IE" b="1" dirty="0"/>
          </a:p>
          <a:p>
            <a:pPr algn="ctr"/>
            <a:r>
              <a:rPr lang="en-IE" b="1" dirty="0"/>
              <a:t>Confidence</a:t>
            </a:r>
          </a:p>
          <a:p>
            <a:pPr algn="ctr"/>
            <a:endParaRPr lang="en-IE" b="1" dirty="0"/>
          </a:p>
          <a:p>
            <a:pPr algn="ctr"/>
            <a:r>
              <a:rPr lang="en-IE" b="1" dirty="0"/>
              <a:t>Communication</a:t>
            </a:r>
          </a:p>
          <a:p>
            <a:pPr algn="ctr"/>
            <a:endParaRPr lang="en-IE" b="1" dirty="0"/>
          </a:p>
          <a:p>
            <a:pPr algn="ctr"/>
            <a:r>
              <a:rPr lang="en-IE" b="1" dirty="0"/>
              <a:t>Individuality</a:t>
            </a:r>
          </a:p>
          <a:p>
            <a:pPr algn="ctr"/>
            <a:endParaRPr lang="en-IE" b="1" dirty="0"/>
          </a:p>
          <a:p>
            <a:pPr algn="ctr"/>
            <a:r>
              <a:rPr lang="en-IE" b="1" dirty="0"/>
              <a:t>Presentation</a:t>
            </a:r>
          </a:p>
          <a:p>
            <a:pPr algn="ctr"/>
            <a:endParaRPr lang="en-IE" b="1" dirty="0"/>
          </a:p>
          <a:p>
            <a:pPr algn="ctr"/>
            <a:r>
              <a:rPr lang="en-IE" b="1" dirty="0"/>
              <a:t>Character</a:t>
            </a:r>
          </a:p>
          <a:p>
            <a:pPr algn="ctr"/>
            <a:endParaRPr lang="en-IE" b="1" dirty="0"/>
          </a:p>
          <a:p>
            <a:pPr algn="ctr"/>
            <a:r>
              <a:rPr lang="en-IE" b="1" dirty="0"/>
              <a:t>Discipline</a:t>
            </a:r>
          </a:p>
          <a:p>
            <a:pPr algn="ctr"/>
            <a:endParaRPr lang="en-IE" b="1" dirty="0"/>
          </a:p>
          <a:p>
            <a:pPr algn="ctr"/>
            <a:r>
              <a:rPr lang="en-IE" b="1" dirty="0"/>
              <a:t>Heart</a:t>
            </a:r>
          </a:p>
        </p:txBody>
      </p:sp>
    </p:spTree>
    <p:extLst>
      <p:ext uri="{BB962C8B-B14F-4D97-AF65-F5344CB8AC3E}">
        <p14:creationId xmlns:p14="http://schemas.microsoft.com/office/powerpoint/2010/main" val="303666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577A1B-1B6D-49CB-925D-AEC6E88FC1A1}"/>
              </a:ext>
            </a:extLst>
          </p:cNvPr>
          <p:cNvSpPr txBox="1"/>
          <p:nvPr/>
        </p:nvSpPr>
        <p:spPr>
          <a:xfrm>
            <a:off x="0" y="304800"/>
            <a:ext cx="9144000" cy="584775"/>
          </a:xfrm>
          <a:prstGeom prst="rect">
            <a:avLst/>
          </a:prstGeom>
          <a:noFill/>
        </p:spPr>
        <p:txBody>
          <a:bodyPr wrap="square" rtlCol="0">
            <a:spAutoFit/>
          </a:bodyPr>
          <a:lstStyle/>
          <a:p>
            <a:pPr algn="ctr"/>
            <a:r>
              <a:rPr lang="en-IE" sz="3200" b="1" dirty="0"/>
              <a:t>Expectations for an U/14 NCW Town player</a:t>
            </a:r>
          </a:p>
        </p:txBody>
      </p:sp>
      <p:sp>
        <p:nvSpPr>
          <p:cNvPr id="4" name="TextBox 3">
            <a:extLst>
              <a:ext uri="{FF2B5EF4-FFF2-40B4-BE49-F238E27FC236}">
                <a16:creationId xmlns:a16="http://schemas.microsoft.com/office/drawing/2014/main" id="{D8C6F885-C0F4-4F1F-AE22-69AE22A9B7EE}"/>
              </a:ext>
            </a:extLst>
          </p:cNvPr>
          <p:cNvSpPr txBox="1"/>
          <p:nvPr/>
        </p:nvSpPr>
        <p:spPr>
          <a:xfrm>
            <a:off x="228600" y="1017855"/>
            <a:ext cx="2667000" cy="5355312"/>
          </a:xfrm>
          <a:prstGeom prst="rect">
            <a:avLst/>
          </a:prstGeom>
          <a:noFill/>
        </p:spPr>
        <p:txBody>
          <a:bodyPr wrap="square" rtlCol="0">
            <a:spAutoFit/>
          </a:bodyPr>
          <a:lstStyle/>
          <a:p>
            <a:pPr algn="ctr"/>
            <a:r>
              <a:rPr lang="en-IE" b="1" dirty="0"/>
              <a:t>Control/Receive</a:t>
            </a:r>
          </a:p>
          <a:p>
            <a:pPr algn="ctr"/>
            <a:endParaRPr lang="en-IE" b="1" dirty="0"/>
          </a:p>
          <a:p>
            <a:pPr algn="ctr"/>
            <a:r>
              <a:rPr lang="en-IE" b="1" dirty="0"/>
              <a:t>Dribble </a:t>
            </a:r>
          </a:p>
          <a:p>
            <a:pPr algn="ctr"/>
            <a:endParaRPr lang="en-IE" b="1" dirty="0"/>
          </a:p>
          <a:p>
            <a:pPr algn="ctr"/>
            <a:r>
              <a:rPr lang="en-IE" b="1" dirty="0"/>
              <a:t>Pass</a:t>
            </a:r>
          </a:p>
          <a:p>
            <a:pPr algn="ctr"/>
            <a:endParaRPr lang="en-IE" b="1" dirty="0"/>
          </a:p>
          <a:p>
            <a:pPr algn="ctr"/>
            <a:r>
              <a:rPr lang="en-IE" b="1" dirty="0"/>
              <a:t>Shoot</a:t>
            </a:r>
          </a:p>
          <a:p>
            <a:pPr algn="ctr"/>
            <a:endParaRPr lang="en-IE" b="1" dirty="0"/>
          </a:p>
          <a:p>
            <a:pPr algn="ctr"/>
            <a:r>
              <a:rPr lang="en-IE" b="1" dirty="0"/>
              <a:t>Transition </a:t>
            </a:r>
          </a:p>
          <a:p>
            <a:pPr algn="ctr"/>
            <a:endParaRPr lang="en-IE" b="1" dirty="0"/>
          </a:p>
          <a:p>
            <a:pPr algn="ctr"/>
            <a:r>
              <a:rPr lang="en-IE" b="1" dirty="0"/>
              <a:t>Tactical Awareness</a:t>
            </a:r>
          </a:p>
          <a:p>
            <a:pPr algn="ctr"/>
            <a:endParaRPr lang="en-IE" b="1" dirty="0"/>
          </a:p>
          <a:p>
            <a:pPr algn="ctr"/>
            <a:r>
              <a:rPr lang="en-IE" b="1" dirty="0"/>
              <a:t>Spatial Awareness</a:t>
            </a:r>
          </a:p>
          <a:p>
            <a:pPr algn="ctr"/>
            <a:endParaRPr lang="en-IE" b="1" dirty="0"/>
          </a:p>
          <a:p>
            <a:pPr algn="ctr"/>
            <a:r>
              <a:rPr lang="en-IE" b="1" dirty="0"/>
              <a:t>Attitude</a:t>
            </a:r>
          </a:p>
          <a:p>
            <a:pPr algn="ctr"/>
            <a:endParaRPr lang="en-IE" b="1" dirty="0"/>
          </a:p>
          <a:p>
            <a:pPr algn="ctr"/>
            <a:r>
              <a:rPr lang="en-IE" b="1" dirty="0"/>
              <a:t>Behaviour</a:t>
            </a:r>
          </a:p>
          <a:p>
            <a:pPr algn="ctr"/>
            <a:endParaRPr lang="en-IE" b="1" dirty="0"/>
          </a:p>
          <a:p>
            <a:pPr algn="ctr"/>
            <a:r>
              <a:rPr lang="en-IE" b="1" dirty="0"/>
              <a:t>Respect</a:t>
            </a:r>
          </a:p>
        </p:txBody>
      </p:sp>
      <p:sp>
        <p:nvSpPr>
          <p:cNvPr id="5" name="TextBox 4">
            <a:extLst>
              <a:ext uri="{FF2B5EF4-FFF2-40B4-BE49-F238E27FC236}">
                <a16:creationId xmlns:a16="http://schemas.microsoft.com/office/drawing/2014/main" id="{4E8AF1A2-ABF7-4EDC-9AE6-CE1BF51366A1}"/>
              </a:ext>
            </a:extLst>
          </p:cNvPr>
          <p:cNvSpPr txBox="1"/>
          <p:nvPr/>
        </p:nvSpPr>
        <p:spPr>
          <a:xfrm>
            <a:off x="3048000" y="1017855"/>
            <a:ext cx="2667000" cy="5632311"/>
          </a:xfrm>
          <a:prstGeom prst="rect">
            <a:avLst/>
          </a:prstGeom>
          <a:noFill/>
        </p:spPr>
        <p:txBody>
          <a:bodyPr wrap="square" rtlCol="0">
            <a:spAutoFit/>
          </a:bodyPr>
          <a:lstStyle/>
          <a:p>
            <a:pPr algn="ctr"/>
            <a:r>
              <a:rPr lang="en-IE" b="1" dirty="0"/>
              <a:t>Character</a:t>
            </a:r>
          </a:p>
          <a:p>
            <a:pPr algn="ctr"/>
            <a:endParaRPr lang="en-IE" b="1" dirty="0"/>
          </a:p>
          <a:p>
            <a:pPr algn="ctr"/>
            <a:r>
              <a:rPr lang="en-IE" b="1" dirty="0"/>
              <a:t>Responsibility</a:t>
            </a:r>
          </a:p>
          <a:p>
            <a:pPr algn="ctr"/>
            <a:endParaRPr lang="en-IE" b="1" dirty="0"/>
          </a:p>
          <a:p>
            <a:pPr algn="ctr"/>
            <a:r>
              <a:rPr lang="en-IE" b="1" dirty="0"/>
              <a:t>Confidence</a:t>
            </a:r>
          </a:p>
          <a:p>
            <a:pPr algn="ctr"/>
            <a:endParaRPr lang="en-IE" b="1" dirty="0"/>
          </a:p>
          <a:p>
            <a:pPr algn="ctr"/>
            <a:r>
              <a:rPr lang="en-IE" b="1" dirty="0"/>
              <a:t>Communication</a:t>
            </a:r>
          </a:p>
          <a:p>
            <a:pPr algn="ctr"/>
            <a:endParaRPr lang="en-IE" b="1" dirty="0"/>
          </a:p>
          <a:p>
            <a:pPr algn="ctr"/>
            <a:r>
              <a:rPr lang="en-IE" b="1" dirty="0"/>
              <a:t>Individuality</a:t>
            </a:r>
          </a:p>
          <a:p>
            <a:pPr algn="ctr"/>
            <a:endParaRPr lang="en-IE" b="1" dirty="0"/>
          </a:p>
          <a:p>
            <a:pPr algn="ctr"/>
            <a:r>
              <a:rPr lang="en-IE" b="1" dirty="0"/>
              <a:t>Athleticism</a:t>
            </a:r>
          </a:p>
          <a:p>
            <a:pPr algn="ctr"/>
            <a:endParaRPr lang="en-IE" b="1" dirty="0"/>
          </a:p>
          <a:p>
            <a:pPr algn="ctr"/>
            <a:r>
              <a:rPr lang="en-IE" b="1" dirty="0"/>
              <a:t>Presentation</a:t>
            </a:r>
          </a:p>
          <a:p>
            <a:pPr algn="ctr"/>
            <a:endParaRPr lang="en-IE" b="1" dirty="0"/>
          </a:p>
          <a:p>
            <a:pPr algn="ctr"/>
            <a:r>
              <a:rPr lang="en-IE" b="1" dirty="0"/>
              <a:t>Discipline</a:t>
            </a:r>
          </a:p>
          <a:p>
            <a:pPr algn="ctr"/>
            <a:endParaRPr lang="en-IE" b="1" dirty="0"/>
          </a:p>
          <a:p>
            <a:pPr algn="ctr"/>
            <a:r>
              <a:rPr lang="en-IE" b="1" dirty="0"/>
              <a:t>Spirit</a:t>
            </a:r>
          </a:p>
          <a:p>
            <a:pPr algn="ctr"/>
            <a:endParaRPr lang="en-IE" b="1" dirty="0"/>
          </a:p>
          <a:p>
            <a:pPr algn="ctr"/>
            <a:r>
              <a:rPr lang="en-IE" b="1" dirty="0"/>
              <a:t>Aggression</a:t>
            </a:r>
          </a:p>
          <a:p>
            <a:pPr algn="ctr"/>
            <a:endParaRPr lang="en-IE" b="1" dirty="0"/>
          </a:p>
        </p:txBody>
      </p:sp>
      <p:sp>
        <p:nvSpPr>
          <p:cNvPr id="6" name="TextBox 5">
            <a:extLst>
              <a:ext uri="{FF2B5EF4-FFF2-40B4-BE49-F238E27FC236}">
                <a16:creationId xmlns:a16="http://schemas.microsoft.com/office/drawing/2014/main" id="{22299183-89C9-4AAC-A0B7-B2CC54C63296}"/>
              </a:ext>
            </a:extLst>
          </p:cNvPr>
          <p:cNvSpPr txBox="1"/>
          <p:nvPr/>
        </p:nvSpPr>
        <p:spPr>
          <a:xfrm>
            <a:off x="6400800" y="1032301"/>
            <a:ext cx="2514600" cy="5909310"/>
          </a:xfrm>
          <a:prstGeom prst="rect">
            <a:avLst/>
          </a:prstGeom>
          <a:noFill/>
        </p:spPr>
        <p:txBody>
          <a:bodyPr wrap="square" rtlCol="0">
            <a:spAutoFit/>
          </a:bodyPr>
          <a:lstStyle/>
          <a:p>
            <a:r>
              <a:rPr lang="en-IE" b="1" dirty="0"/>
              <a:t>Comradery</a:t>
            </a:r>
          </a:p>
          <a:p>
            <a:endParaRPr lang="en-IE" b="1" dirty="0"/>
          </a:p>
          <a:p>
            <a:r>
              <a:rPr lang="en-IE" b="1" dirty="0"/>
              <a:t>Rivalry</a:t>
            </a:r>
          </a:p>
          <a:p>
            <a:endParaRPr lang="en-IE" b="1" dirty="0"/>
          </a:p>
          <a:p>
            <a:r>
              <a:rPr lang="en-IE" b="1" dirty="0"/>
              <a:t>Sense of standing</a:t>
            </a:r>
          </a:p>
          <a:p>
            <a:endParaRPr lang="en-IE" b="1" dirty="0"/>
          </a:p>
          <a:p>
            <a:r>
              <a:rPr lang="en-IE" b="1" dirty="0"/>
              <a:t>Priority</a:t>
            </a:r>
          </a:p>
          <a:p>
            <a:endParaRPr lang="en-IE" b="1" dirty="0"/>
          </a:p>
          <a:p>
            <a:r>
              <a:rPr lang="en-IE" b="1" dirty="0"/>
              <a:t>Emotion</a:t>
            </a:r>
          </a:p>
          <a:p>
            <a:endParaRPr lang="en-IE" b="1" dirty="0"/>
          </a:p>
          <a:p>
            <a:r>
              <a:rPr lang="en-IE" b="1" dirty="0"/>
              <a:t>Pride</a:t>
            </a:r>
          </a:p>
          <a:p>
            <a:endParaRPr lang="en-IE" b="1" dirty="0"/>
          </a:p>
          <a:p>
            <a:r>
              <a:rPr lang="en-IE" b="1" dirty="0"/>
              <a:t>Loyalty </a:t>
            </a:r>
          </a:p>
          <a:p>
            <a:endParaRPr lang="en-IE" b="1" dirty="0"/>
          </a:p>
          <a:p>
            <a:r>
              <a:rPr lang="en-IE" b="1" dirty="0"/>
              <a:t>Heart</a:t>
            </a:r>
          </a:p>
          <a:p>
            <a:endParaRPr lang="en-IE" b="1" dirty="0"/>
          </a:p>
          <a:p>
            <a:r>
              <a:rPr lang="en-IE" b="1" dirty="0"/>
              <a:t>Bravery</a:t>
            </a:r>
          </a:p>
          <a:p>
            <a:endParaRPr lang="en-IE" b="1" dirty="0"/>
          </a:p>
          <a:p>
            <a:r>
              <a:rPr lang="en-IE" b="1" dirty="0"/>
              <a:t>Respect</a:t>
            </a:r>
          </a:p>
          <a:p>
            <a:endParaRPr lang="en-IE" dirty="0"/>
          </a:p>
          <a:p>
            <a:endParaRPr lang="en-IE" dirty="0"/>
          </a:p>
        </p:txBody>
      </p:sp>
    </p:spTree>
    <p:extLst>
      <p:ext uri="{BB962C8B-B14F-4D97-AF65-F5344CB8AC3E}">
        <p14:creationId xmlns:p14="http://schemas.microsoft.com/office/powerpoint/2010/main" val="279058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577A1B-1B6D-49CB-925D-AEC6E88FC1A1}"/>
              </a:ext>
            </a:extLst>
          </p:cNvPr>
          <p:cNvSpPr txBox="1"/>
          <p:nvPr/>
        </p:nvSpPr>
        <p:spPr>
          <a:xfrm>
            <a:off x="0" y="304800"/>
            <a:ext cx="9144000" cy="584775"/>
          </a:xfrm>
          <a:prstGeom prst="rect">
            <a:avLst/>
          </a:prstGeom>
          <a:noFill/>
        </p:spPr>
        <p:txBody>
          <a:bodyPr wrap="square" rtlCol="0">
            <a:spAutoFit/>
          </a:bodyPr>
          <a:lstStyle/>
          <a:p>
            <a:pPr algn="ctr"/>
            <a:r>
              <a:rPr lang="en-IE" sz="3200" b="1" dirty="0"/>
              <a:t>Expectations for an U/16-Adult NCW Town player</a:t>
            </a:r>
          </a:p>
        </p:txBody>
      </p:sp>
      <p:sp>
        <p:nvSpPr>
          <p:cNvPr id="4" name="TextBox 3">
            <a:extLst>
              <a:ext uri="{FF2B5EF4-FFF2-40B4-BE49-F238E27FC236}">
                <a16:creationId xmlns:a16="http://schemas.microsoft.com/office/drawing/2014/main" id="{D8C6F885-C0F4-4F1F-AE22-69AE22A9B7EE}"/>
              </a:ext>
            </a:extLst>
          </p:cNvPr>
          <p:cNvSpPr txBox="1"/>
          <p:nvPr/>
        </p:nvSpPr>
        <p:spPr>
          <a:xfrm>
            <a:off x="152401" y="1039503"/>
            <a:ext cx="2667000" cy="5355312"/>
          </a:xfrm>
          <a:prstGeom prst="rect">
            <a:avLst/>
          </a:prstGeom>
          <a:noFill/>
        </p:spPr>
        <p:txBody>
          <a:bodyPr wrap="square" rtlCol="0">
            <a:spAutoFit/>
          </a:bodyPr>
          <a:lstStyle/>
          <a:p>
            <a:r>
              <a:rPr lang="en-IE" b="1" dirty="0"/>
              <a:t>Control/Receive</a:t>
            </a:r>
          </a:p>
          <a:p>
            <a:endParaRPr lang="en-IE" b="1" dirty="0"/>
          </a:p>
          <a:p>
            <a:r>
              <a:rPr lang="en-IE" b="1" dirty="0"/>
              <a:t>Dribble </a:t>
            </a:r>
          </a:p>
          <a:p>
            <a:endParaRPr lang="en-IE" b="1" dirty="0"/>
          </a:p>
          <a:p>
            <a:r>
              <a:rPr lang="en-IE" b="1" dirty="0"/>
              <a:t>Pass</a:t>
            </a:r>
          </a:p>
          <a:p>
            <a:endParaRPr lang="en-IE" b="1" dirty="0"/>
          </a:p>
          <a:p>
            <a:r>
              <a:rPr lang="en-IE" b="1" dirty="0"/>
              <a:t>Shoot</a:t>
            </a:r>
          </a:p>
          <a:p>
            <a:endParaRPr lang="en-IE" b="1" dirty="0"/>
          </a:p>
          <a:p>
            <a:r>
              <a:rPr lang="en-IE" b="1" dirty="0"/>
              <a:t>Transition </a:t>
            </a:r>
          </a:p>
          <a:p>
            <a:endParaRPr lang="en-IE" b="1" dirty="0"/>
          </a:p>
          <a:p>
            <a:r>
              <a:rPr lang="en-IE" b="1" dirty="0"/>
              <a:t>Tactical Awareness</a:t>
            </a:r>
          </a:p>
          <a:p>
            <a:endParaRPr lang="en-IE" b="1" dirty="0"/>
          </a:p>
          <a:p>
            <a:r>
              <a:rPr lang="en-IE" b="1" dirty="0"/>
              <a:t>Spatial Awareness</a:t>
            </a:r>
          </a:p>
          <a:p>
            <a:endParaRPr lang="en-IE" b="1" dirty="0"/>
          </a:p>
          <a:p>
            <a:r>
              <a:rPr lang="en-IE" b="1" dirty="0"/>
              <a:t>Attitude</a:t>
            </a:r>
          </a:p>
          <a:p>
            <a:endParaRPr lang="en-IE" b="1" dirty="0"/>
          </a:p>
          <a:p>
            <a:r>
              <a:rPr lang="en-IE" b="1" dirty="0"/>
              <a:t>Behaviour</a:t>
            </a:r>
          </a:p>
          <a:p>
            <a:endParaRPr lang="en-IE" b="1" dirty="0"/>
          </a:p>
          <a:p>
            <a:r>
              <a:rPr lang="en-IE" b="1" dirty="0"/>
              <a:t>Character</a:t>
            </a:r>
          </a:p>
        </p:txBody>
      </p:sp>
      <p:sp>
        <p:nvSpPr>
          <p:cNvPr id="5" name="TextBox 4">
            <a:extLst>
              <a:ext uri="{FF2B5EF4-FFF2-40B4-BE49-F238E27FC236}">
                <a16:creationId xmlns:a16="http://schemas.microsoft.com/office/drawing/2014/main" id="{4E8AF1A2-ABF7-4EDC-9AE6-CE1BF51366A1}"/>
              </a:ext>
            </a:extLst>
          </p:cNvPr>
          <p:cNvSpPr txBox="1"/>
          <p:nvPr/>
        </p:nvSpPr>
        <p:spPr>
          <a:xfrm>
            <a:off x="2530642" y="1053949"/>
            <a:ext cx="2667000" cy="5632311"/>
          </a:xfrm>
          <a:prstGeom prst="rect">
            <a:avLst/>
          </a:prstGeom>
          <a:noFill/>
        </p:spPr>
        <p:txBody>
          <a:bodyPr wrap="square" rtlCol="0">
            <a:spAutoFit/>
          </a:bodyPr>
          <a:lstStyle/>
          <a:p>
            <a:r>
              <a:rPr lang="en-IE" b="1" dirty="0"/>
              <a:t>Behaviour</a:t>
            </a:r>
          </a:p>
          <a:p>
            <a:endParaRPr lang="en-IE" b="1" dirty="0"/>
          </a:p>
          <a:p>
            <a:r>
              <a:rPr lang="en-IE" b="1" dirty="0"/>
              <a:t>Responsibility</a:t>
            </a:r>
          </a:p>
          <a:p>
            <a:endParaRPr lang="en-IE" b="1" dirty="0"/>
          </a:p>
          <a:p>
            <a:r>
              <a:rPr lang="en-IE" b="1" dirty="0"/>
              <a:t>Confidence</a:t>
            </a:r>
          </a:p>
          <a:p>
            <a:endParaRPr lang="en-IE" b="1" dirty="0"/>
          </a:p>
          <a:p>
            <a:r>
              <a:rPr lang="en-IE" b="1" dirty="0"/>
              <a:t>Communication</a:t>
            </a:r>
          </a:p>
          <a:p>
            <a:endParaRPr lang="en-IE" b="1" dirty="0"/>
          </a:p>
          <a:p>
            <a:r>
              <a:rPr lang="en-IE" b="1" dirty="0"/>
              <a:t>Individuality</a:t>
            </a:r>
          </a:p>
          <a:p>
            <a:endParaRPr lang="en-IE" b="1" dirty="0"/>
          </a:p>
          <a:p>
            <a:r>
              <a:rPr lang="en-IE" b="1" dirty="0"/>
              <a:t>Athleticism</a:t>
            </a:r>
          </a:p>
          <a:p>
            <a:endParaRPr lang="en-IE" b="1" dirty="0"/>
          </a:p>
          <a:p>
            <a:r>
              <a:rPr lang="en-IE" b="1" dirty="0"/>
              <a:t>Respect</a:t>
            </a:r>
          </a:p>
          <a:p>
            <a:endParaRPr lang="en-IE" b="1" dirty="0"/>
          </a:p>
          <a:p>
            <a:r>
              <a:rPr lang="en-IE" b="1" dirty="0"/>
              <a:t>Discipline</a:t>
            </a:r>
          </a:p>
          <a:p>
            <a:endParaRPr lang="en-IE" b="1" dirty="0"/>
          </a:p>
          <a:p>
            <a:r>
              <a:rPr lang="en-IE" b="1" dirty="0"/>
              <a:t>Spirit</a:t>
            </a:r>
          </a:p>
          <a:p>
            <a:endParaRPr lang="en-IE" b="1" dirty="0"/>
          </a:p>
          <a:p>
            <a:r>
              <a:rPr lang="en-IE" b="1" dirty="0"/>
              <a:t>Aggression</a:t>
            </a:r>
          </a:p>
          <a:p>
            <a:pPr algn="ctr"/>
            <a:endParaRPr lang="en-IE" b="1" dirty="0"/>
          </a:p>
        </p:txBody>
      </p:sp>
      <p:sp>
        <p:nvSpPr>
          <p:cNvPr id="6" name="TextBox 5">
            <a:extLst>
              <a:ext uri="{FF2B5EF4-FFF2-40B4-BE49-F238E27FC236}">
                <a16:creationId xmlns:a16="http://schemas.microsoft.com/office/drawing/2014/main" id="{22299183-89C9-4AAC-A0B7-B2CC54C63296}"/>
              </a:ext>
            </a:extLst>
          </p:cNvPr>
          <p:cNvSpPr txBox="1"/>
          <p:nvPr/>
        </p:nvSpPr>
        <p:spPr>
          <a:xfrm>
            <a:off x="4724400" y="1032301"/>
            <a:ext cx="2514600" cy="5909310"/>
          </a:xfrm>
          <a:prstGeom prst="rect">
            <a:avLst/>
          </a:prstGeom>
          <a:noFill/>
        </p:spPr>
        <p:txBody>
          <a:bodyPr wrap="square" rtlCol="0">
            <a:spAutoFit/>
          </a:bodyPr>
          <a:lstStyle/>
          <a:p>
            <a:r>
              <a:rPr lang="en-IE" b="1" dirty="0"/>
              <a:t>Comradery</a:t>
            </a:r>
          </a:p>
          <a:p>
            <a:endParaRPr lang="en-IE" b="1" dirty="0"/>
          </a:p>
          <a:p>
            <a:r>
              <a:rPr lang="en-IE" b="1" dirty="0"/>
              <a:t>Rivalry</a:t>
            </a:r>
          </a:p>
          <a:p>
            <a:endParaRPr lang="en-IE" b="1" dirty="0"/>
          </a:p>
          <a:p>
            <a:r>
              <a:rPr lang="en-IE" b="1" dirty="0"/>
              <a:t>Sense of standing</a:t>
            </a:r>
          </a:p>
          <a:p>
            <a:endParaRPr lang="en-IE" b="1" dirty="0"/>
          </a:p>
          <a:p>
            <a:r>
              <a:rPr lang="en-IE" b="1" dirty="0"/>
              <a:t>Priority</a:t>
            </a:r>
          </a:p>
          <a:p>
            <a:endParaRPr lang="en-IE" b="1" dirty="0"/>
          </a:p>
          <a:p>
            <a:r>
              <a:rPr lang="en-IE" b="1" dirty="0"/>
              <a:t>Emotion</a:t>
            </a:r>
          </a:p>
          <a:p>
            <a:endParaRPr lang="en-IE" b="1" dirty="0"/>
          </a:p>
          <a:p>
            <a:r>
              <a:rPr lang="en-IE" b="1" dirty="0"/>
              <a:t>Pride</a:t>
            </a:r>
          </a:p>
          <a:p>
            <a:endParaRPr lang="en-IE" b="1" dirty="0"/>
          </a:p>
          <a:p>
            <a:r>
              <a:rPr lang="en-IE" b="1" dirty="0"/>
              <a:t>Loyalty </a:t>
            </a:r>
          </a:p>
          <a:p>
            <a:endParaRPr lang="en-IE" b="1" dirty="0"/>
          </a:p>
          <a:p>
            <a:r>
              <a:rPr lang="en-IE" b="1" dirty="0"/>
              <a:t>Heart</a:t>
            </a:r>
          </a:p>
          <a:p>
            <a:endParaRPr lang="en-IE" b="1" dirty="0"/>
          </a:p>
          <a:p>
            <a:r>
              <a:rPr lang="en-IE" b="1" dirty="0"/>
              <a:t>Bravery</a:t>
            </a:r>
          </a:p>
          <a:p>
            <a:endParaRPr lang="en-IE" b="1" dirty="0"/>
          </a:p>
          <a:p>
            <a:r>
              <a:rPr lang="en-IE" b="1" dirty="0"/>
              <a:t>Impersonation</a:t>
            </a:r>
          </a:p>
          <a:p>
            <a:endParaRPr lang="en-IE" dirty="0"/>
          </a:p>
          <a:p>
            <a:endParaRPr lang="en-IE" dirty="0"/>
          </a:p>
        </p:txBody>
      </p:sp>
      <p:sp>
        <p:nvSpPr>
          <p:cNvPr id="2" name="TextBox 1">
            <a:extLst>
              <a:ext uri="{FF2B5EF4-FFF2-40B4-BE49-F238E27FC236}">
                <a16:creationId xmlns:a16="http://schemas.microsoft.com/office/drawing/2014/main" id="{2DD11CCD-3EA2-46A7-B091-1322B72F9326}"/>
              </a:ext>
            </a:extLst>
          </p:cNvPr>
          <p:cNvSpPr txBox="1"/>
          <p:nvPr/>
        </p:nvSpPr>
        <p:spPr>
          <a:xfrm>
            <a:off x="6858000" y="1053949"/>
            <a:ext cx="2053390" cy="5355312"/>
          </a:xfrm>
          <a:prstGeom prst="rect">
            <a:avLst/>
          </a:prstGeom>
          <a:noFill/>
        </p:spPr>
        <p:txBody>
          <a:bodyPr wrap="square" rtlCol="0">
            <a:spAutoFit/>
          </a:bodyPr>
          <a:lstStyle/>
          <a:p>
            <a:r>
              <a:rPr lang="en-IE" b="1" dirty="0"/>
              <a:t>Example</a:t>
            </a:r>
          </a:p>
          <a:p>
            <a:endParaRPr lang="en-IE" b="1" dirty="0"/>
          </a:p>
          <a:p>
            <a:r>
              <a:rPr lang="en-IE" b="1" dirty="0"/>
              <a:t>Status</a:t>
            </a:r>
          </a:p>
          <a:p>
            <a:endParaRPr lang="en-IE" b="1" dirty="0"/>
          </a:p>
          <a:p>
            <a:r>
              <a:rPr lang="en-IE" b="1" dirty="0"/>
              <a:t>Role model</a:t>
            </a:r>
          </a:p>
          <a:p>
            <a:endParaRPr lang="en-IE" b="1" dirty="0"/>
          </a:p>
          <a:p>
            <a:r>
              <a:rPr lang="en-IE" b="1" dirty="0"/>
              <a:t>Demanding</a:t>
            </a:r>
          </a:p>
          <a:p>
            <a:endParaRPr lang="en-IE" b="1" dirty="0"/>
          </a:p>
          <a:p>
            <a:r>
              <a:rPr lang="en-IE" b="1" dirty="0"/>
              <a:t>Ambassador</a:t>
            </a:r>
          </a:p>
          <a:p>
            <a:endParaRPr lang="en-IE" b="1" dirty="0"/>
          </a:p>
          <a:p>
            <a:r>
              <a:rPr lang="en-IE" b="1" dirty="0"/>
              <a:t>Ambition</a:t>
            </a:r>
          </a:p>
          <a:p>
            <a:endParaRPr lang="en-IE" b="1" dirty="0"/>
          </a:p>
          <a:p>
            <a:r>
              <a:rPr lang="en-IE" b="1" dirty="0"/>
              <a:t>Leadership</a:t>
            </a:r>
          </a:p>
          <a:p>
            <a:endParaRPr lang="en-IE" b="1" dirty="0"/>
          </a:p>
          <a:p>
            <a:r>
              <a:rPr lang="en-IE" b="1" dirty="0"/>
              <a:t>Community</a:t>
            </a:r>
          </a:p>
          <a:p>
            <a:endParaRPr lang="en-IE" b="1" dirty="0"/>
          </a:p>
          <a:p>
            <a:r>
              <a:rPr lang="en-IE" b="1" dirty="0"/>
              <a:t>Giving</a:t>
            </a:r>
          </a:p>
          <a:p>
            <a:endParaRPr lang="en-IE" b="1" dirty="0"/>
          </a:p>
          <a:p>
            <a:r>
              <a:rPr lang="en-IE" b="1" dirty="0"/>
              <a:t>Aura</a:t>
            </a:r>
          </a:p>
        </p:txBody>
      </p:sp>
    </p:spTree>
    <p:extLst>
      <p:ext uri="{BB962C8B-B14F-4D97-AF65-F5344CB8AC3E}">
        <p14:creationId xmlns:p14="http://schemas.microsoft.com/office/powerpoint/2010/main" val="330775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39ADE-06DD-4F76-8364-7CE8DAFA0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79578" cy="1538868"/>
          </a:xfrm>
          <a:prstGeom prst="rect">
            <a:avLst/>
          </a:prstGeom>
        </p:spPr>
      </p:pic>
      <p:sp>
        <p:nvSpPr>
          <p:cNvPr id="3" name="TextBox 2">
            <a:extLst>
              <a:ext uri="{FF2B5EF4-FFF2-40B4-BE49-F238E27FC236}">
                <a16:creationId xmlns:a16="http://schemas.microsoft.com/office/drawing/2014/main" id="{C2FEAE9E-4143-4266-A8E0-0954C46122D7}"/>
              </a:ext>
            </a:extLst>
          </p:cNvPr>
          <p:cNvSpPr txBox="1"/>
          <p:nvPr/>
        </p:nvSpPr>
        <p:spPr>
          <a:xfrm>
            <a:off x="1143000" y="504855"/>
            <a:ext cx="6858000" cy="6309420"/>
          </a:xfrm>
          <a:prstGeom prst="rect">
            <a:avLst/>
          </a:prstGeom>
          <a:noFill/>
        </p:spPr>
        <p:txBody>
          <a:bodyPr wrap="square" rtlCol="0">
            <a:spAutoFit/>
          </a:bodyPr>
          <a:lstStyle/>
          <a:p>
            <a:pPr algn="ctr"/>
            <a:endParaRPr lang="en-IE" sz="2000" b="1" dirty="0"/>
          </a:p>
          <a:p>
            <a:pPr algn="ctr"/>
            <a:r>
              <a:rPr lang="en-IE" sz="2800" b="1" dirty="0"/>
              <a:t>Questions?</a:t>
            </a:r>
          </a:p>
          <a:p>
            <a:pPr algn="ctr"/>
            <a:endParaRPr lang="en-IE" sz="2000" b="1" dirty="0"/>
          </a:p>
          <a:p>
            <a:pPr algn="ctr"/>
            <a:endParaRPr lang="en-IE" sz="2000" b="1" dirty="0"/>
          </a:p>
          <a:p>
            <a:pPr algn="ctr"/>
            <a:r>
              <a:rPr lang="en-IE" sz="2000" b="1" dirty="0"/>
              <a:t>What should NCW Town’s objective be?</a:t>
            </a:r>
          </a:p>
          <a:p>
            <a:pPr algn="ctr"/>
            <a:endParaRPr lang="en-IE" sz="2000" b="1" dirty="0"/>
          </a:p>
          <a:p>
            <a:pPr algn="ctr"/>
            <a:endParaRPr lang="en-IE" sz="2000" b="1" dirty="0"/>
          </a:p>
          <a:p>
            <a:pPr algn="ctr"/>
            <a:endParaRPr lang="en-IE" sz="2000" b="1" dirty="0"/>
          </a:p>
          <a:p>
            <a:pPr algn="ctr"/>
            <a:r>
              <a:rPr lang="en-IE" sz="2000" b="1" dirty="0"/>
              <a:t>What impact am I having?</a:t>
            </a:r>
          </a:p>
          <a:p>
            <a:pPr algn="ctr"/>
            <a:endParaRPr lang="en-IE" sz="2000" b="1" dirty="0"/>
          </a:p>
          <a:p>
            <a:pPr algn="ctr"/>
            <a:endParaRPr lang="en-IE" sz="2000" b="1" dirty="0"/>
          </a:p>
          <a:p>
            <a:pPr algn="ctr"/>
            <a:endParaRPr lang="en-IE" sz="2000" b="1" dirty="0"/>
          </a:p>
          <a:p>
            <a:pPr algn="ctr"/>
            <a:r>
              <a:rPr lang="en-IE" sz="2000" b="1" dirty="0"/>
              <a:t>What do I get out of it?</a:t>
            </a:r>
          </a:p>
          <a:p>
            <a:pPr algn="ctr"/>
            <a:endParaRPr lang="en-IE" sz="2000" b="1" dirty="0"/>
          </a:p>
          <a:p>
            <a:pPr algn="ctr"/>
            <a:endParaRPr lang="en-IE" sz="2000" b="1" dirty="0"/>
          </a:p>
          <a:p>
            <a:pPr algn="ctr"/>
            <a:endParaRPr lang="en-IE" sz="2000" b="1" dirty="0"/>
          </a:p>
          <a:p>
            <a:pPr algn="ctr"/>
            <a:r>
              <a:rPr lang="en-IE" sz="2000" b="1" dirty="0"/>
              <a:t>Why am I here?</a:t>
            </a:r>
          </a:p>
          <a:p>
            <a:pPr algn="ctr"/>
            <a:endParaRPr lang="en-IE" sz="2000" b="1" dirty="0"/>
          </a:p>
          <a:p>
            <a:pPr algn="ctr"/>
            <a:endParaRPr lang="en-IE" sz="2000" b="1" dirty="0"/>
          </a:p>
          <a:p>
            <a:pPr algn="ctr"/>
            <a:endParaRPr lang="en-IE" sz="2000" b="1" dirty="0"/>
          </a:p>
        </p:txBody>
      </p:sp>
      <p:pic>
        <p:nvPicPr>
          <p:cNvPr id="4" name="Picture 3">
            <a:extLst>
              <a:ext uri="{FF2B5EF4-FFF2-40B4-BE49-F238E27FC236}">
                <a16:creationId xmlns:a16="http://schemas.microsoft.com/office/drawing/2014/main" id="{E9DDD539-E730-4825-A429-FD48ED3FF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422" y="0"/>
            <a:ext cx="1579578" cy="1538868"/>
          </a:xfrm>
          <a:prstGeom prst="rect">
            <a:avLst/>
          </a:prstGeom>
        </p:spPr>
      </p:pic>
    </p:spTree>
    <p:extLst>
      <p:ext uri="{BB962C8B-B14F-4D97-AF65-F5344CB8AC3E}">
        <p14:creationId xmlns:p14="http://schemas.microsoft.com/office/powerpoint/2010/main" val="395240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67B555-3CB3-455E-9881-E710783549E1}"/>
              </a:ext>
            </a:extLst>
          </p:cNvPr>
          <p:cNvSpPr txBox="1"/>
          <p:nvPr/>
        </p:nvSpPr>
        <p:spPr>
          <a:xfrm>
            <a:off x="1676400" y="609600"/>
            <a:ext cx="5638800" cy="584775"/>
          </a:xfrm>
          <a:prstGeom prst="rect">
            <a:avLst/>
          </a:prstGeom>
          <a:noFill/>
        </p:spPr>
        <p:txBody>
          <a:bodyPr wrap="square" rtlCol="0">
            <a:spAutoFit/>
          </a:bodyPr>
          <a:lstStyle/>
          <a:p>
            <a:pPr algn="ctr"/>
            <a:r>
              <a:rPr lang="en-IE" sz="3200" b="1" dirty="0"/>
              <a:t>How do you assess a player?</a:t>
            </a:r>
          </a:p>
        </p:txBody>
      </p:sp>
      <p:sp>
        <p:nvSpPr>
          <p:cNvPr id="5" name="Rectangle 4">
            <a:extLst>
              <a:ext uri="{FF2B5EF4-FFF2-40B4-BE49-F238E27FC236}">
                <a16:creationId xmlns:a16="http://schemas.microsoft.com/office/drawing/2014/main" id="{B88E593F-6B61-4FD0-9F3C-DE9D8FBA99BB}"/>
              </a:ext>
            </a:extLst>
          </p:cNvPr>
          <p:cNvSpPr/>
          <p:nvPr/>
        </p:nvSpPr>
        <p:spPr>
          <a:xfrm>
            <a:off x="1066800" y="1828800"/>
            <a:ext cx="7010400" cy="3785652"/>
          </a:xfrm>
          <a:prstGeom prst="rect">
            <a:avLst/>
          </a:prstGeom>
        </p:spPr>
        <p:txBody>
          <a:bodyPr wrap="square">
            <a:spAutoFit/>
          </a:bodyPr>
          <a:lstStyle/>
          <a:p>
            <a:pPr fontAlgn="base"/>
            <a:r>
              <a:rPr lang="en-IE" sz="2400" b="1" dirty="0"/>
              <a:t>A young player will be evaluated on these four areas:</a:t>
            </a:r>
          </a:p>
          <a:p>
            <a:pPr fontAlgn="base"/>
            <a:endParaRPr lang="en-IE" dirty="0"/>
          </a:p>
          <a:p>
            <a:pPr fontAlgn="base"/>
            <a:endParaRPr lang="en-IE" dirty="0"/>
          </a:p>
          <a:p>
            <a:pPr fontAlgn="base"/>
            <a:r>
              <a:rPr lang="en-IE" b="1" dirty="0"/>
              <a:t>Technical – Ball mastery</a:t>
            </a:r>
          </a:p>
          <a:p>
            <a:pPr fontAlgn="base"/>
            <a:endParaRPr lang="en-IE" b="1" dirty="0"/>
          </a:p>
          <a:p>
            <a:pPr fontAlgn="base"/>
            <a:endParaRPr lang="en-IE" b="1" dirty="0"/>
          </a:p>
          <a:p>
            <a:pPr fontAlgn="base"/>
            <a:r>
              <a:rPr lang="en-IE" b="1" dirty="0"/>
              <a:t>Tactical – Understanding of the game</a:t>
            </a:r>
          </a:p>
          <a:p>
            <a:pPr fontAlgn="base"/>
            <a:endParaRPr lang="en-IE" b="1" dirty="0"/>
          </a:p>
          <a:p>
            <a:pPr fontAlgn="base"/>
            <a:endParaRPr lang="en-IE" b="1" dirty="0"/>
          </a:p>
          <a:p>
            <a:pPr fontAlgn="base"/>
            <a:r>
              <a:rPr lang="en-IE" b="1" dirty="0"/>
              <a:t>Physical – Speed, Agility, Power</a:t>
            </a:r>
          </a:p>
          <a:p>
            <a:pPr fontAlgn="base"/>
            <a:endParaRPr lang="en-IE" b="1" dirty="0"/>
          </a:p>
          <a:p>
            <a:pPr fontAlgn="base"/>
            <a:endParaRPr lang="en-IE" b="1" dirty="0"/>
          </a:p>
          <a:p>
            <a:pPr fontAlgn="base"/>
            <a:r>
              <a:rPr lang="en-IE" b="1" dirty="0"/>
              <a:t>Mentality – Self confidence</a:t>
            </a:r>
          </a:p>
        </p:txBody>
      </p:sp>
    </p:spTree>
    <p:extLst>
      <p:ext uri="{BB962C8B-B14F-4D97-AF65-F5344CB8AC3E}">
        <p14:creationId xmlns:p14="http://schemas.microsoft.com/office/powerpoint/2010/main" val="330490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295400"/>
            <a:ext cx="9144000" cy="4498828"/>
          </a:xfrm>
          <a:prstGeom prst="rect">
            <a:avLst/>
          </a:prstGeom>
        </p:spPr>
        <p:txBody>
          <a:bodyPr vert="horz" wrap="square" lIns="0" tIns="81439" rIns="0" bIns="0" rtlCol="0">
            <a:spAutoFit/>
          </a:bodyPr>
          <a:lstStyle/>
          <a:p>
            <a:pPr marL="1574483" indent="-342900">
              <a:spcBef>
                <a:spcPts val="641"/>
              </a:spcBef>
              <a:buAutoNum type="arabicPeriod"/>
            </a:pPr>
            <a:r>
              <a:rPr lang="en-IE" dirty="0">
                <a:latin typeface="Arial"/>
                <a:cs typeface="Arial"/>
              </a:rPr>
              <a:t>Basic Technique; Does the player possess above average passing, dribbling, ball control, shooting/finishing, heading, defensive techniques? Is the player comfortable with the ball? </a:t>
            </a:r>
          </a:p>
          <a:p>
            <a:pPr marL="1574483" indent="-342900">
              <a:spcBef>
                <a:spcPts val="641"/>
              </a:spcBef>
              <a:buAutoNum type="arabicPeriod"/>
            </a:pPr>
            <a:endParaRPr lang="en-IE" dirty="0">
              <a:latin typeface="Arial"/>
              <a:cs typeface="Arial"/>
            </a:endParaRPr>
          </a:p>
          <a:p>
            <a:pPr marL="1574483" indent="-342900">
              <a:spcBef>
                <a:spcPts val="641"/>
              </a:spcBef>
              <a:buAutoNum type="arabicPeriod"/>
            </a:pPr>
            <a:endParaRPr lang="en-IE" dirty="0">
              <a:latin typeface="Arial"/>
              <a:cs typeface="Arial"/>
            </a:endParaRPr>
          </a:p>
          <a:p>
            <a:pPr marL="1231583">
              <a:spcBef>
                <a:spcPts val="641"/>
              </a:spcBef>
            </a:pPr>
            <a:r>
              <a:rPr lang="en-IE" dirty="0">
                <a:latin typeface="Arial"/>
                <a:cs typeface="Arial"/>
              </a:rPr>
              <a:t>2.  Speed/Quickness; Does the player have above average speed? Is the player capable of getting away from opponents? Is the player capable of getting from A to B quickly? Quickness of the mind to make good decisions under pressure </a:t>
            </a:r>
          </a:p>
          <a:p>
            <a:pPr marL="1231583">
              <a:spcBef>
                <a:spcPts val="641"/>
              </a:spcBef>
            </a:pPr>
            <a:endParaRPr lang="en-IE" dirty="0">
              <a:latin typeface="Arial"/>
              <a:cs typeface="Arial"/>
            </a:endParaRPr>
          </a:p>
          <a:p>
            <a:pPr marL="1231583">
              <a:spcBef>
                <a:spcPts val="641"/>
              </a:spcBef>
            </a:pPr>
            <a:endParaRPr lang="en-IE" dirty="0">
              <a:latin typeface="Arial"/>
              <a:cs typeface="Arial"/>
            </a:endParaRPr>
          </a:p>
          <a:p>
            <a:pPr marL="1231583">
              <a:spcBef>
                <a:spcPts val="641"/>
              </a:spcBef>
            </a:pPr>
            <a:r>
              <a:rPr lang="en-IE" dirty="0">
                <a:latin typeface="Arial"/>
                <a:cs typeface="Arial"/>
              </a:rPr>
              <a:t>3. Mobility/Agility; Can the players move his feet quickly; Can the player turn off each side quickly; Is the player rigid in his turning movements </a:t>
            </a:r>
          </a:p>
          <a:p>
            <a:pPr marL="1231583">
              <a:spcBef>
                <a:spcPts val="641"/>
              </a:spcBef>
            </a:pPr>
            <a:endParaRPr lang="en-IE" dirty="0">
              <a:latin typeface="Arial"/>
              <a:cs typeface="Arial"/>
            </a:endParaRPr>
          </a:p>
        </p:txBody>
      </p:sp>
      <p:sp>
        <p:nvSpPr>
          <p:cNvPr id="4" name="object 4"/>
          <p:cNvSpPr txBox="1">
            <a:spLocks noGrp="1"/>
          </p:cNvSpPr>
          <p:nvPr>
            <p:ph type="title"/>
          </p:nvPr>
        </p:nvSpPr>
        <p:spPr>
          <a:xfrm>
            <a:off x="539782" y="304800"/>
            <a:ext cx="8229600" cy="515045"/>
          </a:xfrm>
          <a:prstGeom prst="rect">
            <a:avLst/>
          </a:prstGeom>
          <a:solidFill>
            <a:srgbClr val="92D050"/>
          </a:solidFill>
          <a:ln w="38100">
            <a:solidFill>
              <a:srgbClr val="FFC000"/>
            </a:solidFill>
          </a:ln>
        </p:spPr>
        <p:txBody>
          <a:bodyPr vert="horz" wrap="square" lIns="0" tIns="7144" rIns="0" bIns="0" rtlCol="0">
            <a:spAutoFit/>
          </a:bodyPr>
          <a:lstStyle/>
          <a:p>
            <a:pPr marL="2276951" algn="l">
              <a:spcBef>
                <a:spcPts val="56"/>
              </a:spcBef>
            </a:pPr>
            <a:r>
              <a:rPr lang="en-IE" sz="3300" spc="-143" dirty="0">
                <a:solidFill>
                  <a:schemeClr val="tx1"/>
                </a:solidFill>
              </a:rPr>
              <a:t>Player Identification</a:t>
            </a:r>
            <a:endParaRPr sz="33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066800"/>
            <a:ext cx="8763000" cy="4221829"/>
          </a:xfrm>
          <a:prstGeom prst="rect">
            <a:avLst/>
          </a:prstGeom>
        </p:spPr>
        <p:txBody>
          <a:bodyPr vert="horz" wrap="square" lIns="0" tIns="81439" rIns="0" bIns="0" rtlCol="0">
            <a:spAutoFit/>
          </a:bodyPr>
          <a:lstStyle/>
          <a:p>
            <a:pPr marL="1231583">
              <a:spcBef>
                <a:spcPts val="641"/>
              </a:spcBef>
            </a:pPr>
            <a:endParaRPr lang="en-IE" dirty="0">
              <a:latin typeface="Arial"/>
              <a:cs typeface="Arial"/>
            </a:endParaRPr>
          </a:p>
          <a:p>
            <a:pPr marL="1231583">
              <a:spcBef>
                <a:spcPts val="641"/>
              </a:spcBef>
            </a:pPr>
            <a:r>
              <a:rPr lang="en-IE" dirty="0">
                <a:latin typeface="Arial"/>
                <a:cs typeface="Arial"/>
              </a:rPr>
              <a:t>4. Positional/Game Awareness; Does the player have an understanding of his playing position in attacking, defending and transitions </a:t>
            </a:r>
          </a:p>
          <a:p>
            <a:pPr marL="1231583">
              <a:spcBef>
                <a:spcPts val="641"/>
              </a:spcBef>
            </a:pPr>
            <a:endParaRPr lang="en-IE" dirty="0">
              <a:latin typeface="Arial"/>
              <a:cs typeface="Arial"/>
            </a:endParaRPr>
          </a:p>
          <a:p>
            <a:pPr marL="1231583">
              <a:spcBef>
                <a:spcPts val="641"/>
              </a:spcBef>
            </a:pPr>
            <a:endParaRPr lang="en-IE" dirty="0">
              <a:latin typeface="Arial"/>
              <a:cs typeface="Arial"/>
            </a:endParaRPr>
          </a:p>
          <a:p>
            <a:pPr marL="1231583">
              <a:spcBef>
                <a:spcPts val="641"/>
              </a:spcBef>
            </a:pPr>
            <a:r>
              <a:rPr lang="en-IE" dirty="0">
                <a:latin typeface="Arial"/>
                <a:cs typeface="Arial"/>
              </a:rPr>
              <a:t>5. Players Developmental Stage; Has the player fully physically developed? Is the player now going through his growth spurt? Is the player still developing physically and will therefore reach their physical potential at a later point? Will he be a future developer? </a:t>
            </a:r>
          </a:p>
          <a:p>
            <a:pPr marL="1231583">
              <a:spcBef>
                <a:spcPts val="641"/>
              </a:spcBef>
            </a:pPr>
            <a:endParaRPr lang="en-IE" dirty="0">
              <a:latin typeface="Arial"/>
              <a:cs typeface="Arial"/>
            </a:endParaRPr>
          </a:p>
          <a:p>
            <a:pPr marL="1231583">
              <a:spcBef>
                <a:spcPts val="641"/>
              </a:spcBef>
            </a:pPr>
            <a:endParaRPr lang="en-IE" dirty="0">
              <a:latin typeface="Arial"/>
              <a:cs typeface="Arial"/>
            </a:endParaRPr>
          </a:p>
          <a:p>
            <a:pPr marL="1231583">
              <a:spcBef>
                <a:spcPts val="641"/>
              </a:spcBef>
            </a:pPr>
            <a:r>
              <a:rPr lang="en-IE" dirty="0">
                <a:latin typeface="Arial"/>
                <a:cs typeface="Arial"/>
              </a:rPr>
              <a:t>6. Players Personality; are they a team player? How do they react in different situations? Growth v Fixed Mindset</a:t>
            </a:r>
            <a:endParaRPr dirty="0">
              <a:latin typeface="Arial"/>
              <a:cs typeface="Arial"/>
            </a:endParaRPr>
          </a:p>
        </p:txBody>
      </p:sp>
      <p:sp>
        <p:nvSpPr>
          <p:cNvPr id="4" name="object 4"/>
          <p:cNvSpPr txBox="1">
            <a:spLocks noGrp="1"/>
          </p:cNvSpPr>
          <p:nvPr>
            <p:ph type="title"/>
          </p:nvPr>
        </p:nvSpPr>
        <p:spPr>
          <a:xfrm>
            <a:off x="539782" y="304800"/>
            <a:ext cx="8229600" cy="515045"/>
          </a:xfrm>
          <a:prstGeom prst="rect">
            <a:avLst/>
          </a:prstGeom>
          <a:solidFill>
            <a:srgbClr val="92D050"/>
          </a:solidFill>
          <a:ln w="38100">
            <a:solidFill>
              <a:srgbClr val="FFC000"/>
            </a:solidFill>
          </a:ln>
        </p:spPr>
        <p:txBody>
          <a:bodyPr vert="horz" wrap="square" lIns="0" tIns="7144" rIns="0" bIns="0" rtlCol="0">
            <a:spAutoFit/>
          </a:bodyPr>
          <a:lstStyle/>
          <a:p>
            <a:pPr marL="2276951" algn="l">
              <a:spcBef>
                <a:spcPts val="56"/>
              </a:spcBef>
            </a:pPr>
            <a:r>
              <a:rPr lang="en-IE" sz="3300" spc="-143" dirty="0">
                <a:solidFill>
                  <a:schemeClr val="tx1"/>
                </a:solidFill>
              </a:rPr>
              <a:t>Player Identification</a:t>
            </a:r>
            <a:endParaRPr sz="3300" dirty="0">
              <a:solidFill>
                <a:schemeClr val="tx1"/>
              </a:solidFill>
            </a:endParaRPr>
          </a:p>
        </p:txBody>
      </p:sp>
    </p:spTree>
    <p:extLst>
      <p:ext uri="{BB962C8B-B14F-4D97-AF65-F5344CB8AC3E}">
        <p14:creationId xmlns:p14="http://schemas.microsoft.com/office/powerpoint/2010/main" val="193510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5388101" y="2211705"/>
            <a:ext cx="3221355" cy="3098959"/>
          </a:xfrm>
          <a:custGeom>
            <a:avLst/>
            <a:gdLst/>
            <a:ahLst/>
            <a:cxnLst/>
            <a:rect l="l" t="t" r="r" b="b"/>
            <a:pathLst>
              <a:path w="4295140" h="4131945">
                <a:moveTo>
                  <a:pt x="3939540" y="0"/>
                </a:moveTo>
                <a:lnTo>
                  <a:pt x="355092" y="0"/>
                </a:lnTo>
                <a:lnTo>
                  <a:pt x="306913" y="3241"/>
                </a:lnTo>
                <a:lnTo>
                  <a:pt x="260702" y="12685"/>
                </a:lnTo>
                <a:lnTo>
                  <a:pt x="216884" y="27906"/>
                </a:lnTo>
                <a:lnTo>
                  <a:pt x="175880" y="48481"/>
                </a:lnTo>
                <a:lnTo>
                  <a:pt x="138116" y="73985"/>
                </a:lnTo>
                <a:lnTo>
                  <a:pt x="104013" y="103997"/>
                </a:lnTo>
                <a:lnTo>
                  <a:pt x="73995" y="138090"/>
                </a:lnTo>
                <a:lnTo>
                  <a:pt x="48485" y="175843"/>
                </a:lnTo>
                <a:lnTo>
                  <a:pt x="27908" y="216830"/>
                </a:lnTo>
                <a:lnTo>
                  <a:pt x="12685" y="260629"/>
                </a:lnTo>
                <a:lnTo>
                  <a:pt x="3242" y="306815"/>
                </a:lnTo>
                <a:lnTo>
                  <a:pt x="0" y="354964"/>
                </a:lnTo>
                <a:lnTo>
                  <a:pt x="0" y="3776599"/>
                </a:lnTo>
                <a:lnTo>
                  <a:pt x="3242" y="3824759"/>
                </a:lnTo>
                <a:lnTo>
                  <a:pt x="12685" y="3870952"/>
                </a:lnTo>
                <a:lnTo>
                  <a:pt x="27908" y="3914754"/>
                </a:lnTo>
                <a:lnTo>
                  <a:pt x="48485" y="3955743"/>
                </a:lnTo>
                <a:lnTo>
                  <a:pt x="73995" y="3993494"/>
                </a:lnTo>
                <a:lnTo>
                  <a:pt x="104013" y="4027585"/>
                </a:lnTo>
                <a:lnTo>
                  <a:pt x="138116" y="4057593"/>
                </a:lnTo>
                <a:lnTo>
                  <a:pt x="175880" y="4083094"/>
                </a:lnTo>
                <a:lnTo>
                  <a:pt x="216884" y="4103664"/>
                </a:lnTo>
                <a:lnTo>
                  <a:pt x="260702" y="4118882"/>
                </a:lnTo>
                <a:lnTo>
                  <a:pt x="306913" y="4128323"/>
                </a:lnTo>
                <a:lnTo>
                  <a:pt x="355092" y="4131564"/>
                </a:lnTo>
                <a:lnTo>
                  <a:pt x="3939540" y="4131564"/>
                </a:lnTo>
                <a:lnTo>
                  <a:pt x="3987718" y="4128323"/>
                </a:lnTo>
                <a:lnTo>
                  <a:pt x="4033929" y="4118882"/>
                </a:lnTo>
                <a:lnTo>
                  <a:pt x="4077747" y="4103664"/>
                </a:lnTo>
                <a:lnTo>
                  <a:pt x="4118751" y="4083094"/>
                </a:lnTo>
                <a:lnTo>
                  <a:pt x="4156515" y="4057593"/>
                </a:lnTo>
                <a:lnTo>
                  <a:pt x="4190619" y="4027585"/>
                </a:lnTo>
                <a:lnTo>
                  <a:pt x="4220636" y="3993494"/>
                </a:lnTo>
                <a:lnTo>
                  <a:pt x="4246146" y="3955743"/>
                </a:lnTo>
                <a:lnTo>
                  <a:pt x="4266723" y="3914754"/>
                </a:lnTo>
                <a:lnTo>
                  <a:pt x="4281946" y="3870952"/>
                </a:lnTo>
                <a:lnTo>
                  <a:pt x="4291389" y="3824759"/>
                </a:lnTo>
                <a:lnTo>
                  <a:pt x="4294632" y="3776599"/>
                </a:lnTo>
                <a:lnTo>
                  <a:pt x="4294632" y="354964"/>
                </a:lnTo>
                <a:lnTo>
                  <a:pt x="4291389" y="306815"/>
                </a:lnTo>
                <a:lnTo>
                  <a:pt x="4281946" y="260629"/>
                </a:lnTo>
                <a:lnTo>
                  <a:pt x="4266723" y="216830"/>
                </a:lnTo>
                <a:lnTo>
                  <a:pt x="4246146" y="175843"/>
                </a:lnTo>
                <a:lnTo>
                  <a:pt x="4220636" y="138090"/>
                </a:lnTo>
                <a:lnTo>
                  <a:pt x="4190619" y="103997"/>
                </a:lnTo>
                <a:lnTo>
                  <a:pt x="4156515" y="73985"/>
                </a:lnTo>
                <a:lnTo>
                  <a:pt x="4118751" y="48481"/>
                </a:lnTo>
                <a:lnTo>
                  <a:pt x="4077747" y="27906"/>
                </a:lnTo>
                <a:lnTo>
                  <a:pt x="4033929" y="12685"/>
                </a:lnTo>
                <a:lnTo>
                  <a:pt x="3987718" y="3241"/>
                </a:lnTo>
                <a:lnTo>
                  <a:pt x="3939540" y="0"/>
                </a:lnTo>
                <a:close/>
              </a:path>
            </a:pathLst>
          </a:custGeom>
          <a:solidFill>
            <a:srgbClr val="ECECEC"/>
          </a:solid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5409819" y="5309234"/>
            <a:ext cx="3200400" cy="69151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5410962" y="2211704"/>
            <a:ext cx="3198114" cy="3098673"/>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txBox="1"/>
          <p:nvPr/>
        </p:nvSpPr>
        <p:spPr>
          <a:xfrm>
            <a:off x="5672995" y="2235803"/>
            <a:ext cx="2520791" cy="2594460"/>
          </a:xfrm>
          <a:prstGeom prst="rect">
            <a:avLst/>
          </a:prstGeom>
        </p:spPr>
        <p:txBody>
          <a:bodyPr vert="horz" wrap="square" lIns="0" tIns="9049" rIns="0" bIns="0" rtlCol="0">
            <a:spAutoFit/>
          </a:bodyPr>
          <a:lstStyle/>
          <a:p>
            <a:pPr marL="336232" defTabSz="685800">
              <a:spcBef>
                <a:spcPts val="71"/>
              </a:spcBef>
            </a:pPr>
            <a:r>
              <a:rPr sz="2100" b="1" i="1" spc="-203" dirty="0">
                <a:solidFill>
                  <a:prstClr val="black"/>
                </a:solidFill>
                <a:latin typeface="Arial"/>
                <a:cs typeface="Arial"/>
              </a:rPr>
              <a:t>Respect </a:t>
            </a:r>
            <a:r>
              <a:rPr sz="2100" b="1" i="1" spc="-60" dirty="0">
                <a:solidFill>
                  <a:prstClr val="black"/>
                </a:solidFill>
                <a:latin typeface="Arial"/>
                <a:cs typeface="Arial"/>
              </a:rPr>
              <a:t>-</a:t>
            </a:r>
            <a:r>
              <a:rPr sz="2100" b="1" i="1" spc="-15" dirty="0">
                <a:solidFill>
                  <a:prstClr val="black"/>
                </a:solidFill>
                <a:latin typeface="Arial"/>
                <a:cs typeface="Arial"/>
              </a:rPr>
              <a:t> </a:t>
            </a:r>
            <a:r>
              <a:rPr sz="2100" b="1" spc="-153" dirty="0">
                <a:solidFill>
                  <a:prstClr val="black"/>
                </a:solidFill>
                <a:latin typeface="Arial"/>
                <a:cs typeface="Arial"/>
              </a:rPr>
              <a:t>Honest</a:t>
            </a:r>
            <a:endParaRPr sz="2100">
              <a:solidFill>
                <a:prstClr val="black"/>
              </a:solidFill>
              <a:latin typeface="Arial"/>
              <a:cs typeface="Arial"/>
            </a:endParaRPr>
          </a:p>
          <a:p>
            <a:pPr marL="502920" defTabSz="685800"/>
            <a:r>
              <a:rPr sz="2100" i="1" spc="-90" dirty="0">
                <a:solidFill>
                  <a:prstClr val="black"/>
                </a:solidFill>
                <a:latin typeface="Trebuchet MS"/>
                <a:cs typeface="Trebuchet MS"/>
              </a:rPr>
              <a:t>Hard</a:t>
            </a:r>
            <a:r>
              <a:rPr sz="2100" i="1" spc="-158" dirty="0">
                <a:solidFill>
                  <a:prstClr val="black"/>
                </a:solidFill>
                <a:latin typeface="Trebuchet MS"/>
                <a:cs typeface="Trebuchet MS"/>
              </a:rPr>
              <a:t> </a:t>
            </a:r>
            <a:r>
              <a:rPr sz="2100" i="1" spc="-68" dirty="0">
                <a:solidFill>
                  <a:prstClr val="black"/>
                </a:solidFill>
                <a:latin typeface="Trebuchet MS"/>
                <a:cs typeface="Trebuchet MS"/>
              </a:rPr>
              <a:t>Working</a:t>
            </a:r>
            <a:endParaRPr sz="2100">
              <a:solidFill>
                <a:prstClr val="black"/>
              </a:solidFill>
              <a:latin typeface="Trebuchet MS"/>
              <a:cs typeface="Trebuchet MS"/>
            </a:endParaRPr>
          </a:p>
          <a:p>
            <a:pPr marL="671513" marR="3810" indent="-662464" defTabSz="685800"/>
            <a:r>
              <a:rPr sz="2100" b="1" spc="-214" dirty="0">
                <a:solidFill>
                  <a:prstClr val="black"/>
                </a:solidFill>
                <a:latin typeface="Arial"/>
                <a:cs typeface="Arial"/>
              </a:rPr>
              <a:t>Passion </a:t>
            </a:r>
            <a:r>
              <a:rPr sz="2100" b="1" spc="-60" dirty="0">
                <a:solidFill>
                  <a:prstClr val="black"/>
                </a:solidFill>
                <a:latin typeface="Arial"/>
                <a:cs typeface="Arial"/>
              </a:rPr>
              <a:t>- </a:t>
            </a:r>
            <a:r>
              <a:rPr sz="2100" b="1" spc="-139" dirty="0">
                <a:solidFill>
                  <a:prstClr val="black"/>
                </a:solidFill>
                <a:latin typeface="Arial"/>
                <a:cs typeface="Arial"/>
              </a:rPr>
              <a:t>Commitment  </a:t>
            </a:r>
            <a:r>
              <a:rPr sz="2100" i="1" spc="-79" dirty="0">
                <a:solidFill>
                  <a:prstClr val="black"/>
                </a:solidFill>
                <a:latin typeface="Trebuchet MS"/>
                <a:cs typeface="Trebuchet MS"/>
              </a:rPr>
              <a:t>Encourage  </a:t>
            </a:r>
            <a:r>
              <a:rPr sz="2100" b="1" spc="-143" dirty="0">
                <a:solidFill>
                  <a:prstClr val="black"/>
                </a:solidFill>
                <a:latin typeface="Arial"/>
                <a:cs typeface="Arial"/>
              </a:rPr>
              <a:t>Teamwork</a:t>
            </a:r>
            <a:endParaRPr sz="2100">
              <a:solidFill>
                <a:prstClr val="black"/>
              </a:solidFill>
              <a:latin typeface="Arial"/>
              <a:cs typeface="Arial"/>
            </a:endParaRPr>
          </a:p>
          <a:p>
            <a:pPr marL="983456" marR="349091" indent="-629126" defTabSz="685800">
              <a:spcBef>
                <a:spcPts val="4"/>
              </a:spcBef>
            </a:pPr>
            <a:r>
              <a:rPr sz="2100" spc="-165" dirty="0">
                <a:solidFill>
                  <a:prstClr val="black"/>
                </a:solidFill>
                <a:latin typeface="Arial"/>
                <a:cs typeface="Arial"/>
              </a:rPr>
              <a:t>Lead </a:t>
            </a:r>
            <a:r>
              <a:rPr sz="2100" spc="-86" dirty="0">
                <a:solidFill>
                  <a:prstClr val="black"/>
                </a:solidFill>
                <a:latin typeface="Arial"/>
                <a:cs typeface="Arial"/>
              </a:rPr>
              <a:t>by </a:t>
            </a:r>
            <a:r>
              <a:rPr sz="2100" spc="-139" dirty="0">
                <a:solidFill>
                  <a:prstClr val="black"/>
                </a:solidFill>
                <a:latin typeface="Arial"/>
                <a:cs typeface="Arial"/>
              </a:rPr>
              <a:t>Example  </a:t>
            </a:r>
            <a:r>
              <a:rPr sz="2100" spc="-86" dirty="0">
                <a:solidFill>
                  <a:prstClr val="black"/>
                </a:solidFill>
                <a:latin typeface="Arial"/>
                <a:cs typeface="Arial"/>
              </a:rPr>
              <a:t>Trust</a:t>
            </a:r>
            <a:endParaRPr sz="2100">
              <a:solidFill>
                <a:prstClr val="black"/>
              </a:solidFill>
              <a:latin typeface="Arial"/>
              <a:cs typeface="Arial"/>
            </a:endParaRPr>
          </a:p>
          <a:p>
            <a:pPr marL="339566" defTabSz="685800"/>
            <a:r>
              <a:rPr sz="2100" b="1" i="1" spc="-161" dirty="0">
                <a:solidFill>
                  <a:prstClr val="black"/>
                </a:solidFill>
                <a:latin typeface="Arial"/>
                <a:cs typeface="Arial"/>
              </a:rPr>
              <a:t>Positive</a:t>
            </a:r>
            <a:r>
              <a:rPr sz="2100" b="1" i="1" spc="-116" dirty="0">
                <a:solidFill>
                  <a:prstClr val="black"/>
                </a:solidFill>
                <a:latin typeface="Arial"/>
                <a:cs typeface="Arial"/>
              </a:rPr>
              <a:t> </a:t>
            </a:r>
            <a:r>
              <a:rPr sz="2100" b="1" i="1" spc="-90" dirty="0">
                <a:solidFill>
                  <a:prstClr val="black"/>
                </a:solidFill>
                <a:latin typeface="Arial"/>
                <a:cs typeface="Arial"/>
              </a:rPr>
              <a:t>Attitude</a:t>
            </a:r>
            <a:endParaRPr sz="2100">
              <a:solidFill>
                <a:prstClr val="black"/>
              </a:solidFill>
              <a:latin typeface="Arial"/>
              <a:cs typeface="Arial"/>
            </a:endParaRPr>
          </a:p>
        </p:txBody>
      </p:sp>
      <p:sp>
        <p:nvSpPr>
          <p:cNvPr id="8" name="object 8"/>
          <p:cNvSpPr/>
          <p:nvPr/>
        </p:nvSpPr>
        <p:spPr>
          <a:xfrm>
            <a:off x="509778" y="2211705"/>
            <a:ext cx="3169920" cy="3098959"/>
          </a:xfrm>
          <a:custGeom>
            <a:avLst/>
            <a:gdLst/>
            <a:ahLst/>
            <a:cxnLst/>
            <a:rect l="l" t="t" r="r" b="b"/>
            <a:pathLst>
              <a:path w="4226560" h="4131945">
                <a:moveTo>
                  <a:pt x="3870960" y="0"/>
                </a:moveTo>
                <a:lnTo>
                  <a:pt x="355104" y="0"/>
                </a:lnTo>
                <a:lnTo>
                  <a:pt x="306936" y="3241"/>
                </a:lnTo>
                <a:lnTo>
                  <a:pt x="260732" y="12685"/>
                </a:lnTo>
                <a:lnTo>
                  <a:pt x="216916" y="27906"/>
                </a:lnTo>
                <a:lnTo>
                  <a:pt x="175912" y="48481"/>
                </a:lnTo>
                <a:lnTo>
                  <a:pt x="138145" y="73985"/>
                </a:lnTo>
                <a:lnTo>
                  <a:pt x="104038" y="103997"/>
                </a:lnTo>
                <a:lnTo>
                  <a:pt x="74015" y="138090"/>
                </a:lnTo>
                <a:lnTo>
                  <a:pt x="48500" y="175843"/>
                </a:lnTo>
                <a:lnTo>
                  <a:pt x="27917" y="216830"/>
                </a:lnTo>
                <a:lnTo>
                  <a:pt x="12690" y="260629"/>
                </a:lnTo>
                <a:lnTo>
                  <a:pt x="3243" y="306815"/>
                </a:lnTo>
                <a:lnTo>
                  <a:pt x="0" y="354964"/>
                </a:lnTo>
                <a:lnTo>
                  <a:pt x="0" y="3776599"/>
                </a:lnTo>
                <a:lnTo>
                  <a:pt x="3243" y="3824759"/>
                </a:lnTo>
                <a:lnTo>
                  <a:pt x="12690" y="3870952"/>
                </a:lnTo>
                <a:lnTo>
                  <a:pt x="27917" y="3914754"/>
                </a:lnTo>
                <a:lnTo>
                  <a:pt x="48500" y="3955743"/>
                </a:lnTo>
                <a:lnTo>
                  <a:pt x="74015" y="3993494"/>
                </a:lnTo>
                <a:lnTo>
                  <a:pt x="104038" y="4027585"/>
                </a:lnTo>
                <a:lnTo>
                  <a:pt x="138145" y="4057593"/>
                </a:lnTo>
                <a:lnTo>
                  <a:pt x="175912" y="4083094"/>
                </a:lnTo>
                <a:lnTo>
                  <a:pt x="216916" y="4103664"/>
                </a:lnTo>
                <a:lnTo>
                  <a:pt x="260732" y="4118882"/>
                </a:lnTo>
                <a:lnTo>
                  <a:pt x="306936" y="4128323"/>
                </a:lnTo>
                <a:lnTo>
                  <a:pt x="355104" y="4131564"/>
                </a:lnTo>
                <a:lnTo>
                  <a:pt x="3870960" y="4131564"/>
                </a:lnTo>
                <a:lnTo>
                  <a:pt x="3919138" y="4128323"/>
                </a:lnTo>
                <a:lnTo>
                  <a:pt x="3965349" y="4118882"/>
                </a:lnTo>
                <a:lnTo>
                  <a:pt x="4009167" y="4103664"/>
                </a:lnTo>
                <a:lnTo>
                  <a:pt x="4050171" y="4083094"/>
                </a:lnTo>
                <a:lnTo>
                  <a:pt x="4087935" y="4057593"/>
                </a:lnTo>
                <a:lnTo>
                  <a:pt x="4122038" y="4027585"/>
                </a:lnTo>
                <a:lnTo>
                  <a:pt x="4152056" y="3993494"/>
                </a:lnTo>
                <a:lnTo>
                  <a:pt x="4177566" y="3955743"/>
                </a:lnTo>
                <a:lnTo>
                  <a:pt x="4198143" y="3914754"/>
                </a:lnTo>
                <a:lnTo>
                  <a:pt x="4213366" y="3870952"/>
                </a:lnTo>
                <a:lnTo>
                  <a:pt x="4222809" y="3824759"/>
                </a:lnTo>
                <a:lnTo>
                  <a:pt x="4226052" y="3776599"/>
                </a:lnTo>
                <a:lnTo>
                  <a:pt x="4226052" y="354964"/>
                </a:lnTo>
                <a:lnTo>
                  <a:pt x="4222809" y="306815"/>
                </a:lnTo>
                <a:lnTo>
                  <a:pt x="4213366" y="260629"/>
                </a:lnTo>
                <a:lnTo>
                  <a:pt x="4198143" y="216830"/>
                </a:lnTo>
                <a:lnTo>
                  <a:pt x="4177566" y="175843"/>
                </a:lnTo>
                <a:lnTo>
                  <a:pt x="4152056" y="138090"/>
                </a:lnTo>
                <a:lnTo>
                  <a:pt x="4122039" y="103997"/>
                </a:lnTo>
                <a:lnTo>
                  <a:pt x="4087935" y="73985"/>
                </a:lnTo>
                <a:lnTo>
                  <a:pt x="4050171" y="48481"/>
                </a:lnTo>
                <a:lnTo>
                  <a:pt x="4009167" y="27906"/>
                </a:lnTo>
                <a:lnTo>
                  <a:pt x="3965349" y="12685"/>
                </a:lnTo>
                <a:lnTo>
                  <a:pt x="3919138" y="3241"/>
                </a:lnTo>
                <a:lnTo>
                  <a:pt x="3870960" y="0"/>
                </a:lnTo>
                <a:close/>
              </a:path>
            </a:pathLst>
          </a:custGeom>
          <a:solidFill>
            <a:srgbClr val="ECECEC"/>
          </a:solid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531494" y="5309234"/>
            <a:ext cx="3148965" cy="691514"/>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532638" y="2211704"/>
            <a:ext cx="3146678" cy="3098673"/>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txBox="1"/>
          <p:nvPr/>
        </p:nvSpPr>
        <p:spPr>
          <a:xfrm>
            <a:off x="810920" y="2232850"/>
            <a:ext cx="2568893" cy="2594460"/>
          </a:xfrm>
          <a:prstGeom prst="rect">
            <a:avLst/>
          </a:prstGeom>
        </p:spPr>
        <p:txBody>
          <a:bodyPr vert="horz" wrap="square" lIns="0" tIns="9049" rIns="0" bIns="0" rtlCol="0">
            <a:spAutoFit/>
          </a:bodyPr>
          <a:lstStyle/>
          <a:p>
            <a:pPr marL="9525" defTabSz="685800">
              <a:spcBef>
                <a:spcPts val="71"/>
              </a:spcBef>
            </a:pPr>
            <a:r>
              <a:rPr sz="2100" b="1" i="1" spc="-146" dirty="0">
                <a:solidFill>
                  <a:prstClr val="black"/>
                </a:solidFill>
                <a:latin typeface="Arial"/>
                <a:cs typeface="Arial"/>
              </a:rPr>
              <a:t>Committed </a:t>
            </a:r>
            <a:r>
              <a:rPr sz="2100" b="1" i="1" spc="-75" dirty="0">
                <a:solidFill>
                  <a:prstClr val="black"/>
                </a:solidFill>
                <a:latin typeface="Arial"/>
                <a:cs typeface="Arial"/>
              </a:rPr>
              <a:t>to</a:t>
            </a:r>
            <a:r>
              <a:rPr sz="2100" b="1" i="1" spc="-94" dirty="0">
                <a:solidFill>
                  <a:prstClr val="black"/>
                </a:solidFill>
                <a:latin typeface="Arial"/>
                <a:cs typeface="Arial"/>
              </a:rPr>
              <a:t> </a:t>
            </a:r>
            <a:r>
              <a:rPr sz="2100" b="1" i="1" spc="-161" dirty="0">
                <a:solidFill>
                  <a:prstClr val="black"/>
                </a:solidFill>
                <a:latin typeface="Arial"/>
                <a:cs typeface="Arial"/>
              </a:rPr>
              <a:t>Learning</a:t>
            </a:r>
            <a:endParaRPr sz="2100">
              <a:solidFill>
                <a:prstClr val="black"/>
              </a:solidFill>
              <a:latin typeface="Arial"/>
              <a:cs typeface="Arial"/>
            </a:endParaRPr>
          </a:p>
          <a:p>
            <a:pPr marL="415290" marR="410528" indent="307181" defTabSz="685800"/>
            <a:r>
              <a:rPr sz="2100" spc="-139" dirty="0">
                <a:solidFill>
                  <a:prstClr val="black"/>
                </a:solidFill>
                <a:latin typeface="Arial"/>
                <a:cs typeface="Arial"/>
              </a:rPr>
              <a:t>Coachable  </a:t>
            </a:r>
            <a:r>
              <a:rPr sz="2100" b="1" i="1" spc="-240" dirty="0">
                <a:solidFill>
                  <a:prstClr val="black"/>
                </a:solidFill>
                <a:latin typeface="Arial"/>
                <a:cs typeface="Arial"/>
              </a:rPr>
              <a:t>Be </a:t>
            </a:r>
            <a:r>
              <a:rPr sz="2100" b="1" i="1" spc="-165" dirty="0">
                <a:solidFill>
                  <a:prstClr val="black"/>
                </a:solidFill>
                <a:latin typeface="Arial"/>
                <a:cs typeface="Arial"/>
              </a:rPr>
              <a:t>Accountable  </a:t>
            </a:r>
            <a:r>
              <a:rPr sz="2100" spc="-127" dirty="0">
                <a:solidFill>
                  <a:prstClr val="black"/>
                </a:solidFill>
                <a:latin typeface="Arial"/>
                <a:cs typeface="Arial"/>
              </a:rPr>
              <a:t>Self</a:t>
            </a:r>
            <a:r>
              <a:rPr sz="2100" spc="-146" dirty="0">
                <a:solidFill>
                  <a:prstClr val="black"/>
                </a:solidFill>
                <a:latin typeface="Arial"/>
                <a:cs typeface="Arial"/>
              </a:rPr>
              <a:t> </a:t>
            </a:r>
            <a:r>
              <a:rPr sz="2100" spc="-75" dirty="0">
                <a:solidFill>
                  <a:prstClr val="black"/>
                </a:solidFill>
                <a:latin typeface="Arial"/>
                <a:cs typeface="Arial"/>
              </a:rPr>
              <a:t>Preparation</a:t>
            </a:r>
            <a:endParaRPr sz="2100">
              <a:solidFill>
                <a:prstClr val="black"/>
              </a:solidFill>
              <a:latin typeface="Arial"/>
              <a:cs typeface="Arial"/>
            </a:endParaRPr>
          </a:p>
          <a:p>
            <a:pPr marL="258604" marR="252413" indent="-1905" algn="ctr" defTabSz="685800"/>
            <a:r>
              <a:rPr sz="2100" b="1" i="1" spc="-94" dirty="0">
                <a:solidFill>
                  <a:prstClr val="black"/>
                </a:solidFill>
                <a:latin typeface="Arial"/>
                <a:cs typeface="Arial"/>
              </a:rPr>
              <a:t>Manage </a:t>
            </a:r>
            <a:r>
              <a:rPr sz="2100" b="1" i="1" spc="-188" dirty="0">
                <a:solidFill>
                  <a:prstClr val="black"/>
                </a:solidFill>
                <a:latin typeface="Arial"/>
                <a:cs typeface="Arial"/>
              </a:rPr>
              <a:t>Emotions  </a:t>
            </a:r>
            <a:r>
              <a:rPr sz="2100" spc="-75" dirty="0">
                <a:solidFill>
                  <a:prstClr val="black"/>
                </a:solidFill>
                <a:latin typeface="Arial"/>
                <a:cs typeface="Arial"/>
              </a:rPr>
              <a:t>Build</a:t>
            </a:r>
            <a:r>
              <a:rPr sz="2100" spc="-161" dirty="0">
                <a:solidFill>
                  <a:prstClr val="black"/>
                </a:solidFill>
                <a:latin typeface="Arial"/>
                <a:cs typeface="Arial"/>
              </a:rPr>
              <a:t> </a:t>
            </a:r>
            <a:r>
              <a:rPr sz="2100" spc="-98" dirty="0">
                <a:solidFill>
                  <a:prstClr val="black"/>
                </a:solidFill>
                <a:latin typeface="Arial"/>
                <a:cs typeface="Arial"/>
              </a:rPr>
              <a:t>Relationships  </a:t>
            </a:r>
            <a:r>
              <a:rPr sz="2100" b="1" i="1" spc="-240" dirty="0">
                <a:solidFill>
                  <a:prstClr val="black"/>
                </a:solidFill>
                <a:latin typeface="Arial"/>
                <a:cs typeface="Arial"/>
              </a:rPr>
              <a:t>Be</a:t>
            </a:r>
            <a:r>
              <a:rPr sz="2100" b="1" i="1" spc="-109" dirty="0">
                <a:solidFill>
                  <a:prstClr val="black"/>
                </a:solidFill>
                <a:latin typeface="Arial"/>
                <a:cs typeface="Arial"/>
              </a:rPr>
              <a:t> </a:t>
            </a:r>
            <a:r>
              <a:rPr sz="2100" b="1" i="1" spc="-146" dirty="0">
                <a:solidFill>
                  <a:prstClr val="black"/>
                </a:solidFill>
                <a:latin typeface="Arial"/>
                <a:cs typeface="Arial"/>
              </a:rPr>
              <a:t>Driven</a:t>
            </a:r>
            <a:endParaRPr sz="2100">
              <a:solidFill>
                <a:prstClr val="black"/>
              </a:solidFill>
              <a:latin typeface="Arial"/>
              <a:cs typeface="Arial"/>
            </a:endParaRPr>
          </a:p>
          <a:p>
            <a:pPr marL="953" algn="ctr" defTabSz="685800">
              <a:spcBef>
                <a:spcPts val="4"/>
              </a:spcBef>
            </a:pPr>
            <a:r>
              <a:rPr sz="2100" spc="-71" dirty="0">
                <a:solidFill>
                  <a:prstClr val="black"/>
                </a:solidFill>
                <a:latin typeface="Arial"/>
                <a:cs typeface="Arial"/>
              </a:rPr>
              <a:t>Appreciative </a:t>
            </a:r>
            <a:r>
              <a:rPr sz="2100" spc="-60" dirty="0">
                <a:solidFill>
                  <a:prstClr val="black"/>
                </a:solidFill>
                <a:latin typeface="Arial"/>
                <a:cs typeface="Arial"/>
              </a:rPr>
              <a:t>-</a:t>
            </a:r>
            <a:r>
              <a:rPr sz="2100" spc="-158" dirty="0">
                <a:solidFill>
                  <a:prstClr val="black"/>
                </a:solidFill>
                <a:latin typeface="Arial"/>
                <a:cs typeface="Arial"/>
              </a:rPr>
              <a:t> </a:t>
            </a:r>
            <a:r>
              <a:rPr sz="2100" spc="-41" dirty="0">
                <a:solidFill>
                  <a:prstClr val="black"/>
                </a:solidFill>
                <a:latin typeface="Arial"/>
                <a:cs typeface="Arial"/>
              </a:rPr>
              <a:t>Humility</a:t>
            </a:r>
            <a:endParaRPr sz="2100">
              <a:solidFill>
                <a:prstClr val="black"/>
              </a:solidFill>
              <a:latin typeface="Arial"/>
              <a:cs typeface="Arial"/>
            </a:endParaRPr>
          </a:p>
        </p:txBody>
      </p:sp>
      <p:sp>
        <p:nvSpPr>
          <p:cNvPr id="15" name="object 15"/>
          <p:cNvSpPr txBox="1"/>
          <p:nvPr/>
        </p:nvSpPr>
        <p:spPr>
          <a:xfrm>
            <a:off x="3839909" y="3154775"/>
            <a:ext cx="1433989" cy="1117614"/>
          </a:xfrm>
          <a:prstGeom prst="rect">
            <a:avLst/>
          </a:prstGeom>
        </p:spPr>
        <p:txBody>
          <a:bodyPr vert="horz" wrap="square" lIns="0" tIns="9525" rIns="0" bIns="0" rtlCol="0">
            <a:spAutoFit/>
          </a:bodyPr>
          <a:lstStyle/>
          <a:p>
            <a:pPr marL="9525" marR="3810" algn="ctr" defTabSz="685800">
              <a:spcBef>
                <a:spcPts val="75"/>
              </a:spcBef>
            </a:pPr>
            <a:r>
              <a:rPr b="1" i="1" spc="-210" dirty="0">
                <a:solidFill>
                  <a:srgbClr val="4F6128"/>
                </a:solidFill>
                <a:latin typeface="Arial"/>
                <a:cs typeface="Arial"/>
              </a:rPr>
              <a:t>HARD </a:t>
            </a:r>
            <a:r>
              <a:rPr b="1" i="1" spc="-206" dirty="0">
                <a:solidFill>
                  <a:srgbClr val="4F6128"/>
                </a:solidFill>
                <a:latin typeface="Arial"/>
                <a:cs typeface="Arial"/>
              </a:rPr>
              <a:t>TO </a:t>
            </a:r>
            <a:r>
              <a:rPr b="1" i="1" spc="-259" dirty="0">
                <a:solidFill>
                  <a:srgbClr val="4F6128"/>
                </a:solidFill>
                <a:latin typeface="Arial"/>
                <a:cs typeface="Arial"/>
              </a:rPr>
              <a:t>BEAT  </a:t>
            </a:r>
            <a:r>
              <a:rPr b="1" i="1" spc="-210" dirty="0">
                <a:solidFill>
                  <a:srgbClr val="4F6128"/>
                </a:solidFill>
                <a:latin typeface="Arial"/>
                <a:cs typeface="Arial"/>
              </a:rPr>
              <a:t>A </a:t>
            </a:r>
            <a:r>
              <a:rPr b="1" i="1" spc="-259" dirty="0">
                <a:solidFill>
                  <a:srgbClr val="4F6128"/>
                </a:solidFill>
                <a:latin typeface="Arial"/>
                <a:cs typeface="Arial"/>
              </a:rPr>
              <a:t>PERSON  </a:t>
            </a:r>
            <a:r>
              <a:rPr b="1" i="1" spc="-203" dirty="0">
                <a:solidFill>
                  <a:srgbClr val="4F6128"/>
                </a:solidFill>
                <a:latin typeface="Arial"/>
                <a:cs typeface="Arial"/>
              </a:rPr>
              <a:t>THAT </a:t>
            </a:r>
            <a:r>
              <a:rPr b="1" i="1" spc="-244" dirty="0">
                <a:solidFill>
                  <a:srgbClr val="4F6128"/>
                </a:solidFill>
                <a:latin typeface="Arial"/>
                <a:cs typeface="Arial"/>
              </a:rPr>
              <a:t>NEVER  </a:t>
            </a:r>
            <a:r>
              <a:rPr b="1" i="1" spc="-225" dirty="0">
                <a:solidFill>
                  <a:srgbClr val="4F6128"/>
                </a:solidFill>
                <a:latin typeface="Arial"/>
                <a:cs typeface="Arial"/>
              </a:rPr>
              <a:t>GIVES</a:t>
            </a:r>
            <a:r>
              <a:rPr b="1" i="1" spc="-105" dirty="0">
                <a:solidFill>
                  <a:srgbClr val="4F6128"/>
                </a:solidFill>
                <a:latin typeface="Arial"/>
                <a:cs typeface="Arial"/>
              </a:rPr>
              <a:t> </a:t>
            </a:r>
            <a:r>
              <a:rPr b="1" i="1" spc="-180" dirty="0">
                <a:solidFill>
                  <a:srgbClr val="4F6128"/>
                </a:solidFill>
                <a:latin typeface="Arial"/>
                <a:cs typeface="Arial"/>
              </a:rPr>
              <a:t>UP</a:t>
            </a:r>
            <a:endParaRPr>
              <a:solidFill>
                <a:prstClr val="black"/>
              </a:solidFill>
              <a:latin typeface="Arial"/>
              <a:cs typeface="Arial"/>
            </a:endParaRPr>
          </a:p>
        </p:txBody>
      </p:sp>
      <p:sp>
        <p:nvSpPr>
          <p:cNvPr id="16" name="object 16"/>
          <p:cNvSpPr txBox="1"/>
          <p:nvPr/>
        </p:nvSpPr>
        <p:spPr>
          <a:xfrm>
            <a:off x="1233868" y="4789932"/>
            <a:ext cx="6858953" cy="1097095"/>
          </a:xfrm>
          <a:prstGeom prst="rect">
            <a:avLst/>
          </a:prstGeom>
        </p:spPr>
        <p:txBody>
          <a:bodyPr vert="horz" wrap="square" lIns="0" tIns="9525" rIns="0" bIns="0" rtlCol="0">
            <a:spAutoFit/>
          </a:bodyPr>
          <a:lstStyle/>
          <a:p>
            <a:pPr marL="9525" defTabSz="685800">
              <a:spcBef>
                <a:spcPts val="75"/>
              </a:spcBef>
              <a:tabLst>
                <a:tab pos="4550093" algn="l"/>
              </a:tabLst>
            </a:pPr>
            <a:r>
              <a:rPr sz="2850" b="1" spc="-307" dirty="0">
                <a:solidFill>
                  <a:prstClr val="black"/>
                </a:solidFill>
                <a:latin typeface="Arial"/>
                <a:cs typeface="Arial"/>
              </a:rPr>
              <a:t>Be</a:t>
            </a:r>
            <a:r>
              <a:rPr sz="2850" b="1" spc="-146" dirty="0">
                <a:solidFill>
                  <a:prstClr val="black"/>
                </a:solidFill>
                <a:latin typeface="Arial"/>
                <a:cs typeface="Arial"/>
              </a:rPr>
              <a:t> </a:t>
            </a:r>
            <a:r>
              <a:rPr sz="2850" b="1" spc="-210" dirty="0">
                <a:solidFill>
                  <a:prstClr val="black"/>
                </a:solidFill>
                <a:latin typeface="Arial"/>
                <a:cs typeface="Arial"/>
              </a:rPr>
              <a:t>Yourself	</a:t>
            </a:r>
            <a:r>
              <a:rPr sz="2850" b="1" i="1" spc="-206" dirty="0">
                <a:solidFill>
                  <a:prstClr val="black"/>
                </a:solidFill>
                <a:latin typeface="Arial"/>
                <a:cs typeface="Arial"/>
              </a:rPr>
              <a:t>High</a:t>
            </a:r>
            <a:r>
              <a:rPr sz="2850" b="1" i="1" spc="-203" dirty="0">
                <a:solidFill>
                  <a:prstClr val="black"/>
                </a:solidFill>
                <a:latin typeface="Arial"/>
                <a:cs typeface="Arial"/>
              </a:rPr>
              <a:t> </a:t>
            </a:r>
            <a:r>
              <a:rPr sz="2850" b="1" i="1" spc="-225" dirty="0">
                <a:solidFill>
                  <a:prstClr val="black"/>
                </a:solidFill>
                <a:latin typeface="Arial"/>
                <a:cs typeface="Arial"/>
              </a:rPr>
              <a:t>Standards</a:t>
            </a:r>
            <a:endParaRPr sz="2850">
              <a:solidFill>
                <a:prstClr val="black"/>
              </a:solidFill>
              <a:latin typeface="Arial"/>
              <a:cs typeface="Arial"/>
            </a:endParaRPr>
          </a:p>
          <a:p>
            <a:pPr marL="1489710" defTabSz="685800">
              <a:spcBef>
                <a:spcPts val="233"/>
              </a:spcBef>
            </a:pPr>
            <a:r>
              <a:rPr sz="4050" dirty="0">
                <a:solidFill>
                  <a:srgbClr val="FF0000"/>
                </a:solidFill>
                <a:latin typeface="Comic Sans MS"/>
                <a:cs typeface="Comic Sans MS"/>
              </a:rPr>
              <a:t>NO</a:t>
            </a:r>
            <a:r>
              <a:rPr sz="4050" spc="-8" dirty="0">
                <a:solidFill>
                  <a:srgbClr val="FF0000"/>
                </a:solidFill>
                <a:latin typeface="Comic Sans MS"/>
                <a:cs typeface="Comic Sans MS"/>
              </a:rPr>
              <a:t> </a:t>
            </a:r>
            <a:r>
              <a:rPr sz="4050" dirty="0">
                <a:solidFill>
                  <a:srgbClr val="FF0000"/>
                </a:solidFill>
                <a:latin typeface="Comic Sans MS"/>
                <a:cs typeface="Comic Sans MS"/>
              </a:rPr>
              <a:t>CHARLIES</a:t>
            </a:r>
            <a:endParaRPr sz="4050">
              <a:solidFill>
                <a:prstClr val="black"/>
              </a:solidFill>
              <a:latin typeface="Comic Sans MS"/>
              <a:cs typeface="Comic Sans MS"/>
            </a:endParaRPr>
          </a:p>
        </p:txBody>
      </p:sp>
      <p:sp>
        <p:nvSpPr>
          <p:cNvPr id="20" name="TextBox 19">
            <a:extLst>
              <a:ext uri="{FF2B5EF4-FFF2-40B4-BE49-F238E27FC236}">
                <a16:creationId xmlns:a16="http://schemas.microsoft.com/office/drawing/2014/main" id="{00209F08-7E26-4108-8E93-D15D81E75198}"/>
              </a:ext>
            </a:extLst>
          </p:cNvPr>
          <p:cNvSpPr txBox="1"/>
          <p:nvPr/>
        </p:nvSpPr>
        <p:spPr>
          <a:xfrm>
            <a:off x="1600200" y="609600"/>
            <a:ext cx="5867400" cy="769441"/>
          </a:xfrm>
          <a:prstGeom prst="rect">
            <a:avLst/>
          </a:prstGeom>
          <a:noFill/>
        </p:spPr>
        <p:txBody>
          <a:bodyPr wrap="square" rtlCol="0">
            <a:spAutoFit/>
          </a:bodyPr>
          <a:lstStyle/>
          <a:p>
            <a:r>
              <a:rPr lang="en-IE" sz="4400" b="1" dirty="0"/>
              <a:t>Personalities and Traits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1BF67C-E284-45A1-B818-DEDA2678712B}"/>
              </a:ext>
            </a:extLst>
          </p:cNvPr>
          <p:cNvSpPr>
            <a:spLocks noGrp="1"/>
          </p:cNvSpPr>
          <p:nvPr>
            <p:ph type="title"/>
          </p:nvPr>
        </p:nvSpPr>
        <p:spPr>
          <a:xfrm>
            <a:off x="685800" y="443865"/>
            <a:ext cx="7696200" cy="574040"/>
          </a:xfrm>
        </p:spPr>
        <p:txBody>
          <a:bodyPr/>
          <a:lstStyle/>
          <a:p>
            <a:pPr algn="ctr"/>
            <a:r>
              <a:rPr lang="en-IE" dirty="0">
                <a:solidFill>
                  <a:schemeClr val="tx1"/>
                </a:solidFill>
              </a:rPr>
              <a:t>‘’Contact Time’’</a:t>
            </a:r>
          </a:p>
        </p:txBody>
      </p:sp>
      <p:pic>
        <p:nvPicPr>
          <p:cNvPr id="4100" name="Picture 4" descr="Image result for johan cruyff quotes 3-4 hours">
            <a:extLst>
              <a:ext uri="{FF2B5EF4-FFF2-40B4-BE49-F238E27FC236}">
                <a16:creationId xmlns:a16="http://schemas.microsoft.com/office/drawing/2014/main" id="{7667B7B1-8064-430E-ACB7-DE48E0A54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10" y="1143000"/>
            <a:ext cx="4355432" cy="32694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99365A-AD60-49D1-A63B-A3251D0C3346}"/>
              </a:ext>
            </a:extLst>
          </p:cNvPr>
          <p:cNvSpPr txBox="1"/>
          <p:nvPr/>
        </p:nvSpPr>
        <p:spPr>
          <a:xfrm>
            <a:off x="4800600" y="1155032"/>
            <a:ext cx="4110790" cy="4247317"/>
          </a:xfrm>
          <a:prstGeom prst="rect">
            <a:avLst/>
          </a:prstGeom>
          <a:noFill/>
        </p:spPr>
        <p:txBody>
          <a:bodyPr wrap="square" rtlCol="0">
            <a:spAutoFit/>
          </a:bodyPr>
          <a:lstStyle/>
          <a:p>
            <a:r>
              <a:rPr lang="en-IE" b="1" dirty="0"/>
              <a:t>Contact time of the average young player from West Limerick is nowhere near that of young players in Dublin and much less again of kids on the continent</a:t>
            </a:r>
          </a:p>
          <a:p>
            <a:endParaRPr lang="en-IE" dirty="0"/>
          </a:p>
          <a:p>
            <a:r>
              <a:rPr lang="en-IE" b="1" dirty="0"/>
              <a:t>Things making it difficult for children to get the required contact time include? </a:t>
            </a:r>
          </a:p>
          <a:p>
            <a:endParaRPr lang="en-IE" b="1" dirty="0"/>
          </a:p>
          <a:p>
            <a:r>
              <a:rPr lang="en-IE" b="1" dirty="0"/>
              <a:t>History</a:t>
            </a:r>
          </a:p>
          <a:p>
            <a:r>
              <a:rPr lang="en-IE" b="1" dirty="0"/>
              <a:t>Other Sports</a:t>
            </a:r>
          </a:p>
          <a:p>
            <a:r>
              <a:rPr lang="en-IE" b="1" dirty="0"/>
              <a:t>Weather</a:t>
            </a:r>
          </a:p>
          <a:p>
            <a:r>
              <a:rPr lang="en-IE" b="1" dirty="0"/>
              <a:t>Lack of facilities</a:t>
            </a:r>
          </a:p>
          <a:p>
            <a:r>
              <a:rPr lang="en-IE" b="1" dirty="0"/>
              <a:t>Expense</a:t>
            </a:r>
          </a:p>
          <a:p>
            <a:r>
              <a:rPr lang="en-IE" b="1" dirty="0"/>
              <a:t>Culture</a:t>
            </a:r>
          </a:p>
          <a:p>
            <a:r>
              <a:rPr lang="en-IE" b="1" dirty="0"/>
              <a:t>Lack of knowledge (Coaching)</a:t>
            </a:r>
          </a:p>
        </p:txBody>
      </p:sp>
    </p:spTree>
    <p:extLst>
      <p:ext uri="{BB962C8B-B14F-4D97-AF65-F5344CB8AC3E}">
        <p14:creationId xmlns:p14="http://schemas.microsoft.com/office/powerpoint/2010/main" val="12651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1ED005-3F94-487C-B88B-F7BC1F8C8896}"/>
              </a:ext>
            </a:extLst>
          </p:cNvPr>
          <p:cNvSpPr txBox="1"/>
          <p:nvPr/>
        </p:nvSpPr>
        <p:spPr>
          <a:xfrm>
            <a:off x="1181100" y="304800"/>
            <a:ext cx="6781800" cy="5386090"/>
          </a:xfrm>
          <a:prstGeom prst="rect">
            <a:avLst/>
          </a:prstGeom>
          <a:noFill/>
        </p:spPr>
        <p:txBody>
          <a:bodyPr wrap="square" rtlCol="0">
            <a:spAutoFit/>
          </a:bodyPr>
          <a:lstStyle/>
          <a:p>
            <a:pPr algn="ctr"/>
            <a:r>
              <a:rPr lang="en-IE" sz="2800" b="1" dirty="0"/>
              <a:t>Hours Per Week?</a:t>
            </a:r>
          </a:p>
          <a:p>
            <a:pPr algn="ctr"/>
            <a:endParaRPr lang="en-IE" sz="2800" b="1" dirty="0"/>
          </a:p>
          <a:p>
            <a:r>
              <a:rPr lang="en-IE" b="1" dirty="0"/>
              <a:t>All over Europe, Aspiring young footballers aged 8-12 train between eight and 12 hours a week while players aged 12-16 can practice as much as 12-15 hours per week at fantastic training facilities</a:t>
            </a:r>
          </a:p>
          <a:p>
            <a:endParaRPr lang="en-IE" b="1" dirty="0"/>
          </a:p>
          <a:p>
            <a:r>
              <a:rPr lang="en-IE" b="1" dirty="0"/>
              <a:t>At 16, the best players then enter a full-time football environment at professional clubs</a:t>
            </a:r>
          </a:p>
          <a:p>
            <a:endParaRPr lang="en-IE" b="1" dirty="0"/>
          </a:p>
          <a:p>
            <a:r>
              <a:rPr lang="en-IE" b="1" dirty="0"/>
              <a:t>Here at home, our kids get an hour on a Tuesday and Thursday, more often than not on very poor surfaces that might not be fit for a technical football session</a:t>
            </a:r>
          </a:p>
          <a:p>
            <a:endParaRPr lang="en-IE" b="1" dirty="0"/>
          </a:p>
          <a:p>
            <a:r>
              <a:rPr lang="en-IE" b="1" dirty="0"/>
              <a:t>Say a child plays u12:</a:t>
            </a:r>
          </a:p>
          <a:p>
            <a:pPr algn="ctr"/>
            <a:r>
              <a:rPr lang="en-IE" b="1" dirty="0"/>
              <a:t>In four years’ time, a player in a Spanish u16 team will have trained for roughly 2,000 more hours than an Irish U16 </a:t>
            </a:r>
          </a:p>
          <a:p>
            <a:pPr algn="ctr"/>
            <a:endParaRPr lang="en-IE" dirty="0"/>
          </a:p>
          <a:p>
            <a:pPr algn="ctr"/>
            <a:r>
              <a:rPr lang="en-IE" b="1" dirty="0"/>
              <a:t>Is it any wonder Spanish players are better with the ball?</a:t>
            </a:r>
            <a:endParaRPr lang="en-IE" sz="2800" b="1" dirty="0"/>
          </a:p>
        </p:txBody>
      </p:sp>
    </p:spTree>
    <p:extLst>
      <p:ext uri="{BB962C8B-B14F-4D97-AF65-F5344CB8AC3E}">
        <p14:creationId xmlns:p14="http://schemas.microsoft.com/office/powerpoint/2010/main" val="178637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1ED005-3F94-487C-B88B-F7BC1F8C8896}"/>
              </a:ext>
            </a:extLst>
          </p:cNvPr>
          <p:cNvSpPr txBox="1"/>
          <p:nvPr/>
        </p:nvSpPr>
        <p:spPr>
          <a:xfrm>
            <a:off x="533400" y="304800"/>
            <a:ext cx="8229600" cy="5693866"/>
          </a:xfrm>
          <a:prstGeom prst="rect">
            <a:avLst/>
          </a:prstGeom>
          <a:noFill/>
        </p:spPr>
        <p:txBody>
          <a:bodyPr wrap="square" rtlCol="0">
            <a:spAutoFit/>
          </a:bodyPr>
          <a:lstStyle/>
          <a:p>
            <a:pPr algn="ctr"/>
            <a:r>
              <a:rPr lang="en-IE" sz="2800" b="1" dirty="0"/>
              <a:t>Contact time </a:t>
            </a:r>
          </a:p>
          <a:p>
            <a:pPr algn="ctr"/>
            <a:endParaRPr lang="en-IE" sz="2800" b="1" dirty="0"/>
          </a:p>
          <a:p>
            <a:pPr algn="ctr"/>
            <a:r>
              <a:rPr lang="en-IE" sz="2800" b="1" dirty="0"/>
              <a:t>• England – 12 hours </a:t>
            </a:r>
          </a:p>
          <a:p>
            <a:pPr algn="ctr"/>
            <a:r>
              <a:rPr lang="en-IE" sz="2800" b="1" dirty="0"/>
              <a:t>• Spain – 14 hours </a:t>
            </a:r>
          </a:p>
          <a:p>
            <a:pPr algn="ctr"/>
            <a:r>
              <a:rPr lang="en-IE" sz="2800" b="1" dirty="0"/>
              <a:t>• Holland – 16 Hours </a:t>
            </a:r>
          </a:p>
          <a:p>
            <a:pPr algn="ctr"/>
            <a:r>
              <a:rPr lang="en-IE" sz="2800" b="1" dirty="0"/>
              <a:t>• Scotland – 18 Hours </a:t>
            </a:r>
          </a:p>
          <a:p>
            <a:pPr algn="ctr"/>
            <a:r>
              <a:rPr lang="en-IE" sz="2800" b="1" dirty="0"/>
              <a:t>• Belgium – 20 hours </a:t>
            </a:r>
          </a:p>
          <a:p>
            <a:pPr algn="ctr"/>
            <a:r>
              <a:rPr lang="en-IE" sz="2800" b="1" dirty="0"/>
              <a:t>• Ireland – 3-8 hours</a:t>
            </a:r>
          </a:p>
          <a:p>
            <a:pPr algn="ctr"/>
            <a:endParaRPr lang="en-IE" sz="2800" b="1" dirty="0"/>
          </a:p>
          <a:p>
            <a:pPr algn="ctr"/>
            <a:r>
              <a:rPr lang="en-IE" sz="2800" b="1" dirty="0"/>
              <a:t>“The harder I train the luckier I get” </a:t>
            </a:r>
          </a:p>
          <a:p>
            <a:pPr algn="ctr"/>
            <a:endParaRPr lang="en-IE" sz="2800" b="1" dirty="0"/>
          </a:p>
          <a:p>
            <a:pPr algn="ctr"/>
            <a:r>
              <a:rPr lang="en-IE" sz="2800" b="1" dirty="0"/>
              <a:t>“Genius is one percent inspiration and ninety – nine percent perspiration”</a:t>
            </a:r>
          </a:p>
        </p:txBody>
      </p:sp>
    </p:spTree>
    <p:extLst>
      <p:ext uri="{BB962C8B-B14F-4D97-AF65-F5344CB8AC3E}">
        <p14:creationId xmlns:p14="http://schemas.microsoft.com/office/powerpoint/2010/main" val="151820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1ED005-3F94-487C-B88B-F7BC1F8C8896}"/>
              </a:ext>
            </a:extLst>
          </p:cNvPr>
          <p:cNvSpPr txBox="1"/>
          <p:nvPr/>
        </p:nvSpPr>
        <p:spPr>
          <a:xfrm>
            <a:off x="533400" y="304800"/>
            <a:ext cx="8229600" cy="6124754"/>
          </a:xfrm>
          <a:prstGeom prst="rect">
            <a:avLst/>
          </a:prstGeom>
          <a:noFill/>
        </p:spPr>
        <p:txBody>
          <a:bodyPr wrap="square" rtlCol="0">
            <a:spAutoFit/>
          </a:bodyPr>
          <a:lstStyle/>
          <a:p>
            <a:pPr algn="ctr"/>
            <a:r>
              <a:rPr lang="en-IE" sz="2800" b="1" dirty="0"/>
              <a:t>Attendance:</a:t>
            </a:r>
          </a:p>
          <a:p>
            <a:pPr algn="ctr"/>
            <a:endParaRPr lang="en-IE" sz="2800" b="1" dirty="0"/>
          </a:p>
          <a:p>
            <a:pPr algn="ctr"/>
            <a:r>
              <a:rPr lang="en-IE" sz="2800" b="1" dirty="0"/>
              <a:t>Attendance • Text/Call ASAP – no later than night before </a:t>
            </a:r>
          </a:p>
          <a:p>
            <a:pPr algn="ctr"/>
            <a:endParaRPr lang="en-IE" sz="2800" b="1" dirty="0"/>
          </a:p>
          <a:p>
            <a:pPr algn="ctr"/>
            <a:r>
              <a:rPr lang="en-IE" sz="2800" b="1" dirty="0"/>
              <a:t>• Sessions pre planned for set numbers </a:t>
            </a:r>
          </a:p>
          <a:p>
            <a:pPr algn="ctr"/>
            <a:endParaRPr lang="en-IE" sz="2800" b="1" dirty="0"/>
          </a:p>
          <a:p>
            <a:pPr algn="ctr"/>
            <a:r>
              <a:rPr lang="en-IE" sz="2800" b="1" dirty="0"/>
              <a:t>• Excuse must be given </a:t>
            </a:r>
          </a:p>
          <a:p>
            <a:pPr algn="ctr"/>
            <a:endParaRPr lang="en-IE" sz="2800" b="1" dirty="0"/>
          </a:p>
          <a:p>
            <a:pPr algn="ctr"/>
            <a:r>
              <a:rPr lang="en-IE" sz="2800" b="1" dirty="0"/>
              <a:t>• If injured Attend – Everyday is a school day! </a:t>
            </a:r>
          </a:p>
          <a:p>
            <a:pPr algn="ctr"/>
            <a:endParaRPr lang="en-IE" sz="2800" b="1" dirty="0"/>
          </a:p>
          <a:p>
            <a:pPr algn="ctr"/>
            <a:r>
              <a:rPr lang="en-IE" sz="2800" b="1" dirty="0"/>
              <a:t>• No excuse/No Text = NOT GOOD!</a:t>
            </a:r>
          </a:p>
          <a:p>
            <a:pPr algn="ctr"/>
            <a:endParaRPr lang="en-IE" sz="2800" b="1" dirty="0"/>
          </a:p>
          <a:p>
            <a:pPr algn="ctr"/>
            <a:r>
              <a:rPr lang="en-IE" sz="2800" b="1" dirty="0"/>
              <a:t>Be fair to your coaches…</a:t>
            </a:r>
          </a:p>
        </p:txBody>
      </p:sp>
    </p:spTree>
    <p:extLst>
      <p:ext uri="{BB962C8B-B14F-4D97-AF65-F5344CB8AC3E}">
        <p14:creationId xmlns:p14="http://schemas.microsoft.com/office/powerpoint/2010/main" val="229762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1ED005-3F94-487C-B88B-F7BC1F8C8896}"/>
              </a:ext>
            </a:extLst>
          </p:cNvPr>
          <p:cNvSpPr txBox="1"/>
          <p:nvPr/>
        </p:nvSpPr>
        <p:spPr>
          <a:xfrm>
            <a:off x="1181100" y="304800"/>
            <a:ext cx="6781800" cy="6340197"/>
          </a:xfrm>
          <a:prstGeom prst="rect">
            <a:avLst/>
          </a:prstGeom>
          <a:noFill/>
        </p:spPr>
        <p:txBody>
          <a:bodyPr wrap="square" rtlCol="0">
            <a:spAutoFit/>
          </a:bodyPr>
          <a:lstStyle/>
          <a:p>
            <a:pPr algn="ctr"/>
            <a:r>
              <a:rPr lang="en-IE" sz="2800" b="1" dirty="0"/>
              <a:t>How do we get the most out of our time?</a:t>
            </a:r>
          </a:p>
          <a:p>
            <a:pPr algn="ctr"/>
            <a:endParaRPr lang="en-IE" sz="2800" b="1" dirty="0"/>
          </a:p>
          <a:p>
            <a:r>
              <a:rPr lang="en-IE" b="1" dirty="0"/>
              <a:t>Participation is key in younger years, not discrimination.</a:t>
            </a:r>
          </a:p>
          <a:p>
            <a:endParaRPr lang="en-IE" b="1" dirty="0"/>
          </a:p>
          <a:p>
            <a:r>
              <a:rPr lang="en-IE" b="1" dirty="0"/>
              <a:t>Ireland has a specific culture, with so many sports closely woven together like nowhere else and, even if one's preference is badminton, cricket or football, inclusion, rather than exclusion, is vital for the nation's youth.</a:t>
            </a:r>
          </a:p>
          <a:p>
            <a:pPr algn="ctr"/>
            <a:endParaRPr lang="en-IE" sz="2800" b="1" dirty="0"/>
          </a:p>
          <a:p>
            <a:r>
              <a:rPr lang="en-IE" b="1" dirty="0"/>
              <a:t>We have a unique cultural identity which only works here.</a:t>
            </a:r>
          </a:p>
          <a:p>
            <a:endParaRPr lang="en-IE" sz="2800" b="1" dirty="0"/>
          </a:p>
          <a:p>
            <a:r>
              <a:rPr lang="en-IE" sz="2800" b="1" dirty="0"/>
              <a:t>Kevin Moran, Niall Quinn, Shane Long etc..</a:t>
            </a:r>
          </a:p>
          <a:p>
            <a:endParaRPr lang="en-IE" sz="2800" b="1" dirty="0"/>
          </a:p>
          <a:p>
            <a:pPr algn="ctr"/>
            <a:r>
              <a:rPr lang="en-IE" sz="2800" b="1" dirty="0"/>
              <a:t>Think outside the box?</a:t>
            </a:r>
          </a:p>
          <a:p>
            <a:pPr algn="ctr"/>
            <a:endParaRPr lang="en-IE" sz="2800" b="1" dirty="0"/>
          </a:p>
          <a:p>
            <a:pPr algn="ctr"/>
            <a:r>
              <a:rPr lang="en-IE" sz="2800" b="1" dirty="0"/>
              <a:t>Futsal, Work together, Maximize non contact time</a:t>
            </a:r>
          </a:p>
        </p:txBody>
      </p:sp>
    </p:spTree>
    <p:extLst>
      <p:ext uri="{BB962C8B-B14F-4D97-AF65-F5344CB8AC3E}">
        <p14:creationId xmlns:p14="http://schemas.microsoft.com/office/powerpoint/2010/main" val="892943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mage result for shane long tipperary">
            <a:extLst>
              <a:ext uri="{FF2B5EF4-FFF2-40B4-BE49-F238E27FC236}">
                <a16:creationId xmlns:a16="http://schemas.microsoft.com/office/drawing/2014/main" id="{9CF3B581-0329-42BC-ADFB-CBDA210C6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949" y="4201244"/>
            <a:ext cx="2019300" cy="193937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shane long tipperary">
            <a:extLst>
              <a:ext uri="{FF2B5EF4-FFF2-40B4-BE49-F238E27FC236}">
                <a16:creationId xmlns:a16="http://schemas.microsoft.com/office/drawing/2014/main" id="{F9A9B2C8-1011-484A-9F52-62708C1DC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26" y="4201244"/>
            <a:ext cx="1802610" cy="178818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Related image">
            <a:extLst>
              <a:ext uri="{FF2B5EF4-FFF2-40B4-BE49-F238E27FC236}">
                <a16:creationId xmlns:a16="http://schemas.microsoft.com/office/drawing/2014/main" id="{5157BF19-5C8E-440A-8662-04EE49A22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470" y="164360"/>
            <a:ext cx="1968937" cy="1662299"/>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Image result for seamus coleman gaa">
            <a:extLst>
              <a:ext uri="{FF2B5EF4-FFF2-40B4-BE49-F238E27FC236}">
                <a16:creationId xmlns:a16="http://schemas.microsoft.com/office/drawing/2014/main" id="{8FCDDA29-E315-4723-9D7E-811523D99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53" y="2243496"/>
            <a:ext cx="3140880" cy="1650540"/>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Image result for tomas o leary">
            <a:extLst>
              <a:ext uri="{FF2B5EF4-FFF2-40B4-BE49-F238E27FC236}">
                <a16:creationId xmlns:a16="http://schemas.microsoft.com/office/drawing/2014/main" id="{19B22835-EA2D-4BCF-9798-50FAB3F972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9848" y="2104445"/>
            <a:ext cx="1876926" cy="2015317"/>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Image result for tomas o leary">
            <a:extLst>
              <a:ext uri="{FF2B5EF4-FFF2-40B4-BE49-F238E27FC236}">
                <a16:creationId xmlns:a16="http://schemas.microsoft.com/office/drawing/2014/main" id="{323A2AAC-F9BE-4E56-B508-21833E677F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0504" y="89327"/>
            <a:ext cx="1484312" cy="1937229"/>
          </a:xfrm>
          <a:prstGeom prst="rect">
            <a:avLst/>
          </a:prstGeom>
          <a:noFill/>
          <a:extLst>
            <a:ext uri="{909E8E84-426E-40DD-AFC4-6F175D3DCCD1}">
              <a14:hiddenFill xmlns:a14="http://schemas.microsoft.com/office/drawing/2010/main">
                <a:solidFill>
                  <a:srgbClr val="FFFFFF"/>
                </a:solidFill>
              </a14:hiddenFill>
            </a:ext>
          </a:extLst>
        </p:spPr>
      </p:pic>
      <p:pic>
        <p:nvPicPr>
          <p:cNvPr id="8226" name="Picture 34" descr="Image result for kieran donaghy">
            <a:extLst>
              <a:ext uri="{FF2B5EF4-FFF2-40B4-BE49-F238E27FC236}">
                <a16:creationId xmlns:a16="http://schemas.microsoft.com/office/drawing/2014/main" id="{FF6F41FB-F6AF-4F8A-950A-1DE63A8867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164360"/>
            <a:ext cx="2412672" cy="1751133"/>
          </a:xfrm>
          <a:prstGeom prst="rect">
            <a:avLst/>
          </a:prstGeom>
          <a:noFill/>
          <a:extLst>
            <a:ext uri="{909E8E84-426E-40DD-AFC4-6F175D3DCCD1}">
              <a14:hiddenFill xmlns:a14="http://schemas.microsoft.com/office/drawing/2010/main">
                <a:solidFill>
                  <a:srgbClr val="FFFFFF"/>
                </a:solidFill>
              </a14:hiddenFill>
            </a:ext>
          </a:extLst>
        </p:spPr>
      </p:pic>
      <p:pic>
        <p:nvPicPr>
          <p:cNvPr id="8230" name="Picture 38" descr="Image result for kieran donaghy basketball">
            <a:extLst>
              <a:ext uri="{FF2B5EF4-FFF2-40B4-BE49-F238E27FC236}">
                <a16:creationId xmlns:a16="http://schemas.microsoft.com/office/drawing/2014/main" id="{4DB8AC73-8F36-413F-BEAB-7AC7939A6D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608" y="4201244"/>
            <a:ext cx="3301270" cy="1788188"/>
          </a:xfrm>
          <a:prstGeom prst="rect">
            <a:avLst/>
          </a:prstGeom>
          <a:noFill/>
          <a:extLst>
            <a:ext uri="{909E8E84-426E-40DD-AFC4-6F175D3DCCD1}">
              <a14:hiddenFill xmlns:a14="http://schemas.microsoft.com/office/drawing/2010/main">
                <a:solidFill>
                  <a:srgbClr val="FFFFFF"/>
                </a:solidFill>
              </a14:hiddenFill>
            </a:ext>
          </a:extLst>
        </p:spPr>
      </p:pic>
      <p:pic>
        <p:nvPicPr>
          <p:cNvPr id="8232" name="Picture 40" descr="Image result for tony ward limerick">
            <a:extLst>
              <a:ext uri="{FF2B5EF4-FFF2-40B4-BE49-F238E27FC236}">
                <a16:creationId xmlns:a16="http://schemas.microsoft.com/office/drawing/2014/main" id="{AE87DA6D-DE65-4755-9F12-39AB7D7258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73210" y="2127408"/>
            <a:ext cx="2470123" cy="1882716"/>
          </a:xfrm>
          <a:prstGeom prst="rect">
            <a:avLst/>
          </a:prstGeom>
          <a:noFill/>
          <a:extLst>
            <a:ext uri="{909E8E84-426E-40DD-AFC4-6F175D3DCCD1}">
              <a14:hiddenFill xmlns:a14="http://schemas.microsoft.com/office/drawing/2010/main">
                <a:solidFill>
                  <a:srgbClr val="FFFFFF"/>
                </a:solidFill>
              </a14:hiddenFill>
            </a:ext>
          </a:extLst>
        </p:spPr>
      </p:pic>
      <p:pic>
        <p:nvPicPr>
          <p:cNvPr id="8234" name="Picture 42" descr="Related image">
            <a:extLst>
              <a:ext uri="{FF2B5EF4-FFF2-40B4-BE49-F238E27FC236}">
                <a16:creationId xmlns:a16="http://schemas.microsoft.com/office/drawing/2014/main" id="{FCE7DC53-B9D1-448E-A47D-25000812EF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14" y="227264"/>
            <a:ext cx="2571750" cy="168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0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johan cruyff quotes">
            <a:extLst>
              <a:ext uri="{FF2B5EF4-FFF2-40B4-BE49-F238E27FC236}">
                <a16:creationId xmlns:a16="http://schemas.microsoft.com/office/drawing/2014/main" id="{685EF924-D10C-47B3-A062-9F8721C5D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316" y="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johan cruyff quotes">
            <a:extLst>
              <a:ext uri="{FF2B5EF4-FFF2-40B4-BE49-F238E27FC236}">
                <a16:creationId xmlns:a16="http://schemas.microsoft.com/office/drawing/2014/main" id="{022D963F-4110-49AE-B77B-6401DAD18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505097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johan cruyff quotes 3-4 hours">
            <a:extLst>
              <a:ext uri="{FF2B5EF4-FFF2-40B4-BE49-F238E27FC236}">
                <a16:creationId xmlns:a16="http://schemas.microsoft.com/office/drawing/2014/main" id="{D28CD641-9904-4D87-8F71-A8F61D8BA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16" y="3358816"/>
            <a:ext cx="6477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60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506E7471-1AE3-4A6E-9B09-4E9772D03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395888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a:extLst>
              <a:ext uri="{FF2B5EF4-FFF2-40B4-BE49-F238E27FC236}">
                <a16:creationId xmlns:a16="http://schemas.microsoft.com/office/drawing/2014/main" id="{7127E7BF-0DC6-46CF-B932-C71CF585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980" y="152400"/>
            <a:ext cx="446859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limerick desmond league kennedy cup 2012">
            <a:extLst>
              <a:ext uri="{FF2B5EF4-FFF2-40B4-BE49-F238E27FC236}">
                <a16:creationId xmlns:a16="http://schemas.microsoft.com/office/drawing/2014/main" id="{DDAA74BF-668A-49A3-A77C-519B3A53B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42511"/>
            <a:ext cx="6553200" cy="35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73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301A87-5EDB-4F3A-B077-03B0EB87D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861" y="437842"/>
            <a:ext cx="2415845" cy="3036129"/>
          </a:xfrm>
          <a:prstGeom prst="rect">
            <a:avLst/>
          </a:prstGeom>
        </p:spPr>
      </p:pic>
      <p:pic>
        <p:nvPicPr>
          <p:cNvPr id="9230" name="Picture 14" descr="Image result for katie taylor football">
            <a:extLst>
              <a:ext uri="{FF2B5EF4-FFF2-40B4-BE49-F238E27FC236}">
                <a16:creationId xmlns:a16="http://schemas.microsoft.com/office/drawing/2014/main" id="{4457CDCC-DA48-461D-8000-15F325207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139" y="247913"/>
            <a:ext cx="1738312" cy="250845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 result for katie taylor football">
            <a:extLst>
              <a:ext uri="{FF2B5EF4-FFF2-40B4-BE49-F238E27FC236}">
                <a16:creationId xmlns:a16="http://schemas.microsoft.com/office/drawing/2014/main" id="{D6860862-4F33-485B-8C3F-6C4010B96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88" y="459649"/>
            <a:ext cx="1874819" cy="2509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F796E33-CACB-4660-AF80-8EE862A903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546" y="3129066"/>
            <a:ext cx="1851989" cy="2226796"/>
          </a:xfrm>
          <a:prstGeom prst="rect">
            <a:avLst/>
          </a:prstGeom>
        </p:spPr>
      </p:pic>
      <p:pic>
        <p:nvPicPr>
          <p:cNvPr id="9234" name="Picture 18" descr="Image result for katie taylor gold medal">
            <a:extLst>
              <a:ext uri="{FF2B5EF4-FFF2-40B4-BE49-F238E27FC236}">
                <a16:creationId xmlns:a16="http://schemas.microsoft.com/office/drawing/2014/main" id="{4C2620D1-8208-4B74-9F2C-AD5225A94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28" y="3888514"/>
            <a:ext cx="2098380" cy="18652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105E4C6-F80C-44D3-A56E-EB1F186015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6025" y="4038600"/>
            <a:ext cx="4171950" cy="2343150"/>
          </a:xfrm>
          <a:prstGeom prst="rect">
            <a:avLst/>
          </a:prstGeom>
        </p:spPr>
      </p:pic>
      <p:pic>
        <p:nvPicPr>
          <p:cNvPr id="14" name="Picture 13">
            <a:extLst>
              <a:ext uri="{FF2B5EF4-FFF2-40B4-BE49-F238E27FC236}">
                <a16:creationId xmlns:a16="http://schemas.microsoft.com/office/drawing/2014/main" id="{82ACDE68-A3AD-4806-AFDB-12AF067F5C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6347" y="609453"/>
            <a:ext cx="2105025" cy="2876550"/>
          </a:xfrm>
          <a:prstGeom prst="rect">
            <a:avLst/>
          </a:prstGeom>
        </p:spPr>
      </p:pic>
    </p:spTree>
    <p:extLst>
      <p:ext uri="{BB962C8B-B14F-4D97-AF65-F5344CB8AC3E}">
        <p14:creationId xmlns:p14="http://schemas.microsoft.com/office/powerpoint/2010/main" val="990212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am miller">
            <a:extLst>
              <a:ext uri="{FF2B5EF4-FFF2-40B4-BE49-F238E27FC236}">
                <a16:creationId xmlns:a16="http://schemas.microsoft.com/office/drawing/2014/main" id="{273E70E4-BB00-455D-8443-22313C8D7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81600"/>
            <a:ext cx="29337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am miller gaa">
            <a:extLst>
              <a:ext uri="{FF2B5EF4-FFF2-40B4-BE49-F238E27FC236}">
                <a16:creationId xmlns:a16="http://schemas.microsoft.com/office/drawing/2014/main" id="{2BBF0991-8B7F-4B3C-AE65-1BF4D5FD9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6542"/>
            <a:ext cx="3743326" cy="2006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arren sweetnam">
            <a:extLst>
              <a:ext uri="{FF2B5EF4-FFF2-40B4-BE49-F238E27FC236}">
                <a16:creationId xmlns:a16="http://schemas.microsoft.com/office/drawing/2014/main" id="{D4F7BC9D-E82C-48A9-872D-7BF024D48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75122"/>
            <a:ext cx="29337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arren sweetnam">
            <a:extLst>
              <a:ext uri="{FF2B5EF4-FFF2-40B4-BE49-F238E27FC236}">
                <a16:creationId xmlns:a16="http://schemas.microsoft.com/office/drawing/2014/main" id="{1F5DE421-2417-411C-909F-250CEC9AF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013" y="2518090"/>
            <a:ext cx="1847850" cy="24765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Image result for cian lynch soccer">
            <a:extLst>
              <a:ext uri="{FF2B5EF4-FFF2-40B4-BE49-F238E27FC236}">
                <a16:creationId xmlns:a16="http://schemas.microsoft.com/office/drawing/2014/main" id="{0CB71F22-A7F5-484F-BBA7-3C10153878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6" name="Picture 12" descr="Image result for cian lynch soccer">
            <a:extLst>
              <a:ext uri="{FF2B5EF4-FFF2-40B4-BE49-F238E27FC236}">
                <a16:creationId xmlns:a16="http://schemas.microsoft.com/office/drawing/2014/main" id="{6BA49AA0-C3F4-4F08-B009-3A58966E32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05" y="218574"/>
            <a:ext cx="426571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ian lynch soccer">
            <a:extLst>
              <a:ext uri="{FF2B5EF4-FFF2-40B4-BE49-F238E27FC236}">
                <a16:creationId xmlns:a16="http://schemas.microsoft.com/office/drawing/2014/main" id="{C53DE2BA-2C4B-4844-B65D-B36B275B70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72130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189A83-8DCC-4C08-A641-A0D3A99A7A5E}"/>
              </a:ext>
            </a:extLst>
          </p:cNvPr>
          <p:cNvSpPr txBox="1"/>
          <p:nvPr/>
        </p:nvSpPr>
        <p:spPr>
          <a:xfrm>
            <a:off x="1828800" y="769434"/>
            <a:ext cx="5486400" cy="5016758"/>
          </a:xfrm>
          <a:prstGeom prst="rect">
            <a:avLst/>
          </a:prstGeom>
          <a:noFill/>
        </p:spPr>
        <p:txBody>
          <a:bodyPr wrap="square" rtlCol="0">
            <a:spAutoFit/>
          </a:bodyPr>
          <a:lstStyle/>
          <a:p>
            <a:pPr algn="ctr"/>
            <a:r>
              <a:rPr lang="en-IE" sz="2800" b="1" dirty="0"/>
              <a:t>Expectations?</a:t>
            </a:r>
          </a:p>
          <a:p>
            <a:pPr algn="ctr"/>
            <a:endParaRPr lang="en-IE" sz="2400" b="1" dirty="0"/>
          </a:p>
          <a:p>
            <a:pPr algn="ctr"/>
            <a:endParaRPr lang="en-IE" sz="2400" b="1" dirty="0"/>
          </a:p>
          <a:p>
            <a:pPr algn="ctr"/>
            <a:r>
              <a:rPr lang="en-IE" sz="2000" b="1" dirty="0"/>
              <a:t>What do you expect from a player on the pitch?</a:t>
            </a:r>
          </a:p>
          <a:p>
            <a:pPr algn="ctr"/>
            <a:endParaRPr lang="en-IE" sz="2000" b="1" dirty="0"/>
          </a:p>
          <a:p>
            <a:pPr algn="ctr"/>
            <a:endParaRPr lang="en-IE" sz="2000" b="1" dirty="0"/>
          </a:p>
          <a:p>
            <a:pPr algn="ctr"/>
            <a:r>
              <a:rPr lang="en-IE" sz="2000" b="1" dirty="0"/>
              <a:t>What should they be capable of?</a:t>
            </a:r>
          </a:p>
          <a:p>
            <a:pPr algn="ctr"/>
            <a:endParaRPr lang="en-IE" sz="2000" b="1" dirty="0"/>
          </a:p>
          <a:p>
            <a:pPr algn="ctr"/>
            <a:endParaRPr lang="en-IE" sz="2000" b="1" dirty="0"/>
          </a:p>
          <a:p>
            <a:pPr algn="ctr"/>
            <a:r>
              <a:rPr lang="en-IE" sz="2000" b="1" dirty="0"/>
              <a:t>What do you want from your players off the pitch?</a:t>
            </a:r>
          </a:p>
          <a:p>
            <a:pPr algn="ctr"/>
            <a:endParaRPr lang="en-IE" sz="2000" b="1" dirty="0"/>
          </a:p>
          <a:p>
            <a:pPr algn="ctr"/>
            <a:endParaRPr lang="en-IE" sz="2000" b="1" dirty="0"/>
          </a:p>
          <a:p>
            <a:pPr algn="ctr"/>
            <a:r>
              <a:rPr lang="en-IE" sz="2000" b="1" dirty="0"/>
              <a:t>What’s the most important thing to you?</a:t>
            </a:r>
          </a:p>
          <a:p>
            <a:pPr algn="ctr"/>
            <a:endParaRPr lang="en-IE" sz="2400" b="1" dirty="0"/>
          </a:p>
        </p:txBody>
      </p:sp>
      <p:pic>
        <p:nvPicPr>
          <p:cNvPr id="3" name="Picture 2">
            <a:extLst>
              <a:ext uri="{FF2B5EF4-FFF2-40B4-BE49-F238E27FC236}">
                <a16:creationId xmlns:a16="http://schemas.microsoft.com/office/drawing/2014/main" id="{528E4FD4-B6C5-4F49-93BF-F7C7DF7ED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79578" cy="1538868"/>
          </a:xfrm>
          <a:prstGeom prst="rect">
            <a:avLst/>
          </a:prstGeom>
        </p:spPr>
      </p:pic>
      <p:pic>
        <p:nvPicPr>
          <p:cNvPr id="4" name="Picture 3">
            <a:extLst>
              <a:ext uri="{FF2B5EF4-FFF2-40B4-BE49-F238E27FC236}">
                <a16:creationId xmlns:a16="http://schemas.microsoft.com/office/drawing/2014/main" id="{F4985482-7FA4-494E-BA26-DF1868301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422" y="0"/>
            <a:ext cx="1579578" cy="1538868"/>
          </a:xfrm>
          <a:prstGeom prst="rect">
            <a:avLst/>
          </a:prstGeom>
        </p:spPr>
      </p:pic>
    </p:spTree>
    <p:extLst>
      <p:ext uri="{BB962C8B-B14F-4D97-AF65-F5344CB8AC3E}">
        <p14:creationId xmlns:p14="http://schemas.microsoft.com/office/powerpoint/2010/main" val="163705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B3A36-563C-4E41-B021-909DC7EA4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7137986" cy="6400800"/>
          </a:xfrm>
          <a:prstGeom prst="rect">
            <a:avLst/>
          </a:prstGeom>
        </p:spPr>
      </p:pic>
    </p:spTree>
    <p:extLst>
      <p:ext uri="{BB962C8B-B14F-4D97-AF65-F5344CB8AC3E}">
        <p14:creationId xmlns:p14="http://schemas.microsoft.com/office/powerpoint/2010/main" val="282957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3E0DE3-048C-460E-BE9D-B59E2FEB2E4B}"/>
              </a:ext>
            </a:extLst>
          </p:cNvPr>
          <p:cNvSpPr/>
          <p:nvPr/>
        </p:nvSpPr>
        <p:spPr>
          <a:xfrm>
            <a:off x="533400" y="381000"/>
            <a:ext cx="7696200" cy="5349221"/>
          </a:xfrm>
          <a:prstGeom prst="rect">
            <a:avLst/>
          </a:prstGeom>
        </p:spPr>
        <p:txBody>
          <a:bodyPr wrap="square">
            <a:spAutoFit/>
          </a:bodyPr>
          <a:lstStyle/>
          <a:p>
            <a:pPr algn="ctr">
              <a:lnSpc>
                <a:spcPct val="107000"/>
              </a:lnSpc>
              <a:spcAft>
                <a:spcPts val="800"/>
              </a:spcAft>
            </a:pPr>
            <a:r>
              <a:rPr lang="en-I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Membership Fee</a:t>
            </a:r>
          </a:p>
          <a:p>
            <a:pPr algn="ctr">
              <a:lnSpc>
                <a:spcPct val="107000"/>
              </a:lnSpc>
              <a:spcAft>
                <a:spcPts val="800"/>
              </a:spcAft>
            </a:pPr>
            <a:r>
              <a:rPr lang="en-IE" sz="2400" b="1" dirty="0">
                <a:latin typeface="Calibri" panose="020F0502020204030204" pitchFamily="34" charset="0"/>
                <a:ea typeface="Calibri" panose="020F0502020204030204" pitchFamily="34" charset="0"/>
                <a:cs typeface="Times New Roman" panose="02020603050405020304" pitchFamily="18" charset="0"/>
              </a:rPr>
              <a:t> </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Registration Fee: </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First Child €60, Second Child €40, Third Child €20</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Registration takes place on Tuesday 12</a:t>
            </a:r>
            <a:r>
              <a:rPr lang="en-IE" b="1" baseline="30000" dirty="0">
                <a:latin typeface="Calibri" panose="020F0502020204030204" pitchFamily="34" charset="0"/>
                <a:ea typeface="Calibri" panose="020F0502020204030204" pitchFamily="34" charset="0"/>
                <a:cs typeface="Times New Roman" panose="02020603050405020304" pitchFamily="18" charset="0"/>
              </a:rPr>
              <a:t>th</a:t>
            </a:r>
            <a:r>
              <a:rPr lang="en-IE" b="1" dirty="0">
                <a:latin typeface="Calibri" panose="020F0502020204030204" pitchFamily="34" charset="0"/>
                <a:ea typeface="Calibri" panose="020F0502020204030204" pitchFamily="34" charset="0"/>
                <a:cs typeface="Times New Roman" panose="02020603050405020304" pitchFamily="18" charset="0"/>
              </a:rPr>
              <a:t> February and Friday 15</a:t>
            </a:r>
            <a:r>
              <a:rPr lang="en-IE" b="1" baseline="30000" dirty="0">
                <a:latin typeface="Calibri" panose="020F0502020204030204" pitchFamily="34" charset="0"/>
                <a:ea typeface="Calibri" panose="020F0502020204030204" pitchFamily="34" charset="0"/>
                <a:cs typeface="Times New Roman" panose="02020603050405020304" pitchFamily="18" charset="0"/>
              </a:rPr>
              <a:t>th</a:t>
            </a:r>
            <a:r>
              <a:rPr lang="en-IE" b="1" dirty="0">
                <a:latin typeface="Calibri" panose="020F0502020204030204" pitchFamily="34" charset="0"/>
                <a:ea typeface="Calibri" panose="020F0502020204030204" pitchFamily="34" charset="0"/>
                <a:cs typeface="Times New Roman" panose="02020603050405020304" pitchFamily="18" charset="0"/>
              </a:rPr>
              <a:t> February.</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 </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Training Fee’s: </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Option 1: One off payment of €60</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Option 2: €10 per month for 8 months coming to a total of €80. (Direct Debit may be an option; the club are currently looking into this)</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These fee’s will cover your child for however many training sessions he or she does, so for instance if a child does a session on Tuesday in the AstroTurf and then a pitch session on a Thursday you still only pay your €60 one off or €10 per month. The only exception would be Futsal which has to be paid nightly.</a:t>
            </a:r>
            <a:endParaRPr lang="en-IE"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49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02E13-E2B0-402F-B3F5-F277E7AC8F06}"/>
              </a:ext>
            </a:extLst>
          </p:cNvPr>
          <p:cNvSpPr/>
          <p:nvPr/>
        </p:nvSpPr>
        <p:spPr>
          <a:xfrm>
            <a:off x="304800" y="152400"/>
            <a:ext cx="8305800" cy="2333331"/>
          </a:xfrm>
          <a:prstGeom prst="rect">
            <a:avLst/>
          </a:prstGeom>
        </p:spPr>
        <p:txBody>
          <a:bodyPr wrap="square">
            <a:spAutoFit/>
          </a:bodyPr>
          <a:lstStyle/>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The training fees are what the club uses to take care of the mortgage on the AstroTurf and maintenance of the pitches in the </a:t>
            </a:r>
            <a:r>
              <a:rPr lang="en-IE" b="1" dirty="0" err="1">
                <a:latin typeface="Calibri" panose="020F0502020204030204" pitchFamily="34" charset="0"/>
                <a:ea typeface="Calibri" panose="020F0502020204030204" pitchFamily="34" charset="0"/>
                <a:cs typeface="Times New Roman" panose="02020603050405020304" pitchFamily="18" charset="0"/>
              </a:rPr>
              <a:t>Desmene</a:t>
            </a:r>
            <a:r>
              <a:rPr lang="en-IE" b="1" dirty="0">
                <a:latin typeface="Calibri" panose="020F0502020204030204" pitchFamily="34" charset="0"/>
                <a:ea typeface="Calibri" panose="020F0502020204030204" pitchFamily="34" charset="0"/>
                <a:cs typeface="Times New Roman" panose="02020603050405020304" pitchFamily="18" charset="0"/>
              </a:rPr>
              <a:t> and Woodfield.</a:t>
            </a:r>
          </a:p>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In the calendar year we anticipate approximately 9 months of football, assuming 1 session per week at a minimum we can assume that a child will have 36 football sessions in a season. </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r>
              <a:rPr lang="en-IE" b="1" dirty="0">
                <a:latin typeface="Calibri" panose="020F0502020204030204" pitchFamily="34" charset="0"/>
                <a:ea typeface="Calibri" panose="020F0502020204030204" pitchFamily="34" charset="0"/>
                <a:cs typeface="Times New Roman" panose="02020603050405020304" pitchFamily="18" charset="0"/>
              </a:rPr>
              <a:t>The old method of payment was €3 per session which would come have to €96, or if you had numerous children and paid €2.50 per session it would have come to €90.</a:t>
            </a:r>
            <a:endParaRPr lang="en-IE" dirty="0"/>
          </a:p>
        </p:txBody>
      </p:sp>
      <p:sp>
        <p:nvSpPr>
          <p:cNvPr id="3" name="TextBox 2">
            <a:extLst>
              <a:ext uri="{FF2B5EF4-FFF2-40B4-BE49-F238E27FC236}">
                <a16:creationId xmlns:a16="http://schemas.microsoft.com/office/drawing/2014/main" id="{420F7D99-2C90-4B43-B0A5-24A81D37A98A}"/>
              </a:ext>
            </a:extLst>
          </p:cNvPr>
          <p:cNvSpPr txBox="1"/>
          <p:nvPr/>
        </p:nvSpPr>
        <p:spPr>
          <a:xfrm>
            <a:off x="304800" y="2590800"/>
            <a:ext cx="8229600" cy="3600986"/>
          </a:xfrm>
          <a:prstGeom prst="rect">
            <a:avLst/>
          </a:prstGeom>
          <a:noFill/>
        </p:spPr>
        <p:txBody>
          <a:bodyPr wrap="square" rtlCol="0">
            <a:spAutoFit/>
          </a:bodyPr>
          <a:lstStyle/>
          <a:p>
            <a:pPr algn="ctr"/>
            <a:r>
              <a:rPr lang="en-IE" sz="2400" b="1" dirty="0">
                <a:solidFill>
                  <a:srgbClr val="FF0000"/>
                </a:solidFill>
              </a:rPr>
              <a:t>Comparable Clubs:</a:t>
            </a:r>
          </a:p>
          <a:p>
            <a:pPr algn="ctr"/>
            <a:r>
              <a:rPr lang="en-IE" sz="2000" b="1" dirty="0">
                <a:solidFill>
                  <a:srgbClr val="FF0000"/>
                </a:solidFill>
              </a:rPr>
              <a:t>(Based on facilities, population etc.)</a:t>
            </a:r>
          </a:p>
          <a:p>
            <a:endParaRPr lang="en-IE" b="1" dirty="0"/>
          </a:p>
          <a:p>
            <a:r>
              <a:rPr lang="en-IE" b="1" dirty="0"/>
              <a:t>Regional Utd: €100 per child, max €150</a:t>
            </a:r>
          </a:p>
          <a:p>
            <a:endParaRPr lang="en-IE" dirty="0"/>
          </a:p>
          <a:p>
            <a:r>
              <a:rPr lang="en-IE" b="1" dirty="0"/>
              <a:t>Killarney Celtic: €60 per child, max €120, Killarney Athletic: €60 per child, max €120</a:t>
            </a:r>
            <a:endParaRPr lang="en-IE" dirty="0"/>
          </a:p>
          <a:p>
            <a:endParaRPr lang="en-IE" dirty="0"/>
          </a:p>
          <a:p>
            <a:r>
              <a:rPr lang="en-IE" b="1" dirty="0" err="1"/>
              <a:t>Midleton</a:t>
            </a:r>
            <a:r>
              <a:rPr lang="en-IE" b="1" dirty="0"/>
              <a:t> Utd: €200 per child, includes buses, max €300 per family</a:t>
            </a:r>
          </a:p>
          <a:p>
            <a:endParaRPr lang="en-IE" dirty="0"/>
          </a:p>
          <a:p>
            <a:r>
              <a:rPr lang="en-IE" b="1" dirty="0" err="1"/>
              <a:t>Monaleen</a:t>
            </a:r>
            <a:r>
              <a:rPr lang="en-IE" b="1" dirty="0"/>
              <a:t> GAA: €90 per child,  Na </a:t>
            </a:r>
            <a:r>
              <a:rPr lang="en-IE" b="1" dirty="0" err="1"/>
              <a:t>Piarsaigh</a:t>
            </a:r>
            <a:r>
              <a:rPr lang="en-IE" b="1" dirty="0"/>
              <a:t> GAA: €60 per child, max €200</a:t>
            </a:r>
          </a:p>
          <a:p>
            <a:endParaRPr lang="en-IE" b="1" dirty="0"/>
          </a:p>
          <a:p>
            <a:r>
              <a:rPr lang="en-IE" b="1" dirty="0"/>
              <a:t>Singing Lesson: €18 per lesson (30 Minutes)</a:t>
            </a:r>
            <a:endParaRPr lang="en-IE" dirty="0"/>
          </a:p>
        </p:txBody>
      </p:sp>
    </p:spTree>
    <p:extLst>
      <p:ext uri="{BB962C8B-B14F-4D97-AF65-F5344CB8AC3E}">
        <p14:creationId xmlns:p14="http://schemas.microsoft.com/office/powerpoint/2010/main" val="72867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F1C86-518D-4993-9AB8-81B49C1ADC7D}"/>
              </a:ext>
            </a:extLst>
          </p:cNvPr>
          <p:cNvSpPr txBox="1"/>
          <p:nvPr/>
        </p:nvSpPr>
        <p:spPr>
          <a:xfrm>
            <a:off x="419100" y="304800"/>
            <a:ext cx="8305800" cy="5509200"/>
          </a:xfrm>
          <a:prstGeom prst="rect">
            <a:avLst/>
          </a:prstGeom>
          <a:noFill/>
        </p:spPr>
        <p:txBody>
          <a:bodyPr wrap="square" rtlCol="0">
            <a:spAutoFit/>
          </a:bodyPr>
          <a:lstStyle/>
          <a:p>
            <a:pPr algn="ctr"/>
            <a:r>
              <a:rPr lang="en-IE" sz="2800" b="1" dirty="0">
                <a:solidFill>
                  <a:srgbClr val="FF0000"/>
                </a:solidFill>
              </a:rPr>
              <a:t>Coaching Pathway:</a:t>
            </a:r>
          </a:p>
          <a:p>
            <a:r>
              <a:rPr lang="en-IE" b="1" dirty="0"/>
              <a:t> </a:t>
            </a:r>
            <a:endParaRPr lang="en-IE" dirty="0"/>
          </a:p>
          <a:p>
            <a:r>
              <a:rPr lang="en-IE" b="1" dirty="0"/>
              <a:t>Our coaches are Garda Vetted and have attended the relevant child welfare courses.</a:t>
            </a:r>
            <a:endParaRPr lang="en-IE" dirty="0"/>
          </a:p>
          <a:p>
            <a:r>
              <a:rPr lang="en-IE" b="1" dirty="0"/>
              <a:t>The coaching courses and their costs are explained briefly as follows:</a:t>
            </a:r>
          </a:p>
          <a:p>
            <a:endParaRPr lang="en-IE" dirty="0"/>
          </a:p>
          <a:p>
            <a:r>
              <a:rPr lang="en-IE" b="1" dirty="0"/>
              <a:t>PDP1 6-9 Year olds: €45, PDP 2 9-12 Year olds: €75, PDP 3 Youth 13-18 Year olds: €120, Adult Into €120.</a:t>
            </a:r>
            <a:endParaRPr lang="en-IE" dirty="0"/>
          </a:p>
          <a:p>
            <a:r>
              <a:rPr lang="en-IE" b="1" dirty="0"/>
              <a:t>4 v 4, 7 v 7, S&amp;C Courses, Futsal Intro: €25 each.</a:t>
            </a:r>
            <a:endParaRPr lang="en-IE" dirty="0"/>
          </a:p>
          <a:p>
            <a:r>
              <a:rPr lang="en-IE" b="1" dirty="0"/>
              <a:t>Fundamentals of Goalkeeping: €45</a:t>
            </a:r>
            <a:endParaRPr lang="en-IE" dirty="0"/>
          </a:p>
          <a:p>
            <a:r>
              <a:rPr lang="en-IE" b="1" dirty="0"/>
              <a:t>Goalkeeping D Licence: €90</a:t>
            </a:r>
            <a:endParaRPr lang="en-IE" dirty="0"/>
          </a:p>
          <a:p>
            <a:r>
              <a:rPr lang="en-IE" b="1" dirty="0"/>
              <a:t>National D Licence: €90</a:t>
            </a:r>
          </a:p>
          <a:p>
            <a:r>
              <a:rPr lang="en-IE" b="1" dirty="0"/>
              <a:t>National C Licence: €600</a:t>
            </a:r>
            <a:endParaRPr lang="en-IE" dirty="0"/>
          </a:p>
          <a:p>
            <a:r>
              <a:rPr lang="en-IE" b="1" dirty="0"/>
              <a:t>Goalkeeping C Licence: €210</a:t>
            </a:r>
            <a:endParaRPr lang="en-IE" dirty="0"/>
          </a:p>
          <a:p>
            <a:endParaRPr lang="en-IE" dirty="0"/>
          </a:p>
          <a:p>
            <a:r>
              <a:rPr lang="en-IE" b="1" dirty="0"/>
              <a:t>CLUB COVER THE COST OF ALL OF THE ABOVE</a:t>
            </a:r>
            <a:endParaRPr lang="en-IE" dirty="0"/>
          </a:p>
          <a:p>
            <a:endParaRPr lang="en-IE" b="1" dirty="0"/>
          </a:p>
          <a:p>
            <a:r>
              <a:rPr lang="en-IE" b="1" dirty="0"/>
              <a:t>UEFA B Licence: €3000</a:t>
            </a:r>
            <a:endParaRPr lang="en-IE" dirty="0"/>
          </a:p>
          <a:p>
            <a:r>
              <a:rPr lang="en-IE" b="1" dirty="0"/>
              <a:t>UEFA A Licence: €4000</a:t>
            </a:r>
            <a:endParaRPr lang="en-IE" dirty="0"/>
          </a:p>
          <a:p>
            <a:r>
              <a:rPr lang="en-IE" b="1" dirty="0"/>
              <a:t>UEFA Pro Licence: €8000</a:t>
            </a:r>
            <a:endParaRPr lang="en-IE" dirty="0"/>
          </a:p>
        </p:txBody>
      </p:sp>
      <p:sp>
        <p:nvSpPr>
          <p:cNvPr id="4" name="TextBox 3">
            <a:extLst>
              <a:ext uri="{FF2B5EF4-FFF2-40B4-BE49-F238E27FC236}">
                <a16:creationId xmlns:a16="http://schemas.microsoft.com/office/drawing/2014/main" id="{6F60BEB4-8A2D-4546-88F6-1072EA81C85D}"/>
              </a:ext>
            </a:extLst>
          </p:cNvPr>
          <p:cNvSpPr txBox="1"/>
          <p:nvPr/>
        </p:nvSpPr>
        <p:spPr>
          <a:xfrm>
            <a:off x="5410200" y="2667000"/>
            <a:ext cx="3048000" cy="3293209"/>
          </a:xfrm>
          <a:prstGeom prst="rect">
            <a:avLst/>
          </a:prstGeom>
          <a:noFill/>
        </p:spPr>
        <p:txBody>
          <a:bodyPr wrap="square" rtlCol="0">
            <a:spAutoFit/>
          </a:bodyPr>
          <a:lstStyle/>
          <a:p>
            <a:pPr algn="ctr"/>
            <a:r>
              <a:rPr lang="en-IE" sz="2800" b="1" dirty="0">
                <a:solidFill>
                  <a:srgbClr val="FF0000"/>
                </a:solidFill>
              </a:rPr>
              <a:t>We estimate spending anywhere from €2,000 - €3,000 per year on coach education courses</a:t>
            </a:r>
          </a:p>
          <a:p>
            <a:pPr algn="ctr"/>
            <a:r>
              <a:rPr lang="en-IE" sz="2000" b="1" dirty="0">
                <a:solidFill>
                  <a:srgbClr val="FF0000"/>
                </a:solidFill>
              </a:rPr>
              <a:t>Over €1000 already spent in 2019</a:t>
            </a:r>
          </a:p>
        </p:txBody>
      </p:sp>
    </p:spTree>
    <p:extLst>
      <p:ext uri="{BB962C8B-B14F-4D97-AF65-F5344CB8AC3E}">
        <p14:creationId xmlns:p14="http://schemas.microsoft.com/office/powerpoint/2010/main" val="379367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F1C86-518D-4993-9AB8-81B49C1ADC7D}"/>
              </a:ext>
            </a:extLst>
          </p:cNvPr>
          <p:cNvSpPr txBox="1"/>
          <p:nvPr/>
        </p:nvSpPr>
        <p:spPr>
          <a:xfrm>
            <a:off x="704850" y="381000"/>
            <a:ext cx="7734300" cy="5262979"/>
          </a:xfrm>
          <a:prstGeom prst="rect">
            <a:avLst/>
          </a:prstGeom>
          <a:noFill/>
        </p:spPr>
        <p:txBody>
          <a:bodyPr wrap="square" rtlCol="0">
            <a:spAutoFit/>
          </a:bodyPr>
          <a:lstStyle/>
          <a:p>
            <a:pPr algn="ctr"/>
            <a:r>
              <a:rPr lang="en-IE" sz="2800" b="1" dirty="0">
                <a:solidFill>
                  <a:srgbClr val="FF0000"/>
                </a:solidFill>
              </a:rPr>
              <a:t>Player Pathway:</a:t>
            </a:r>
          </a:p>
          <a:p>
            <a:pPr algn="ctr"/>
            <a:endParaRPr lang="en-IE" sz="2800" b="1" dirty="0">
              <a:solidFill>
                <a:srgbClr val="FF0000"/>
              </a:solidFill>
            </a:endParaRPr>
          </a:p>
          <a:p>
            <a:endParaRPr lang="en-IE" sz="2800" b="1" dirty="0">
              <a:solidFill>
                <a:srgbClr val="FF0000"/>
              </a:solidFill>
            </a:endParaRPr>
          </a:p>
          <a:p>
            <a:r>
              <a:rPr lang="en-IE" sz="2400" b="1" dirty="0">
                <a:solidFill>
                  <a:srgbClr val="FF0000"/>
                </a:solidFill>
              </a:rPr>
              <a:t>Club: </a:t>
            </a:r>
          </a:p>
          <a:p>
            <a:r>
              <a:rPr lang="en-IE" b="1" dirty="0"/>
              <a:t>100% of players in Ireland play at club level and should be able to play every sport they want to play.</a:t>
            </a:r>
          </a:p>
          <a:p>
            <a:endParaRPr lang="en-IE" dirty="0"/>
          </a:p>
          <a:p>
            <a:endParaRPr lang="en-IE" dirty="0"/>
          </a:p>
          <a:p>
            <a:endParaRPr lang="en-IE" dirty="0"/>
          </a:p>
          <a:p>
            <a:r>
              <a:rPr lang="en-IE" sz="2400" b="1" dirty="0">
                <a:solidFill>
                  <a:srgbClr val="FF0000"/>
                </a:solidFill>
              </a:rPr>
              <a:t>Desmond League Academy U11, U12, U13, U14 (Kennedy Cup) U15, U16, Youths, (Oscar Traynor Trophy): </a:t>
            </a:r>
          </a:p>
          <a:p>
            <a:r>
              <a:rPr lang="en-IE" b="1" dirty="0"/>
              <a:t>5% of players in Ireland will be deemed of the required standard to play at this level. These children remain able to play all the other sports that the want to play, normally however football begins to take precedent over other sports in terms of contact hours.</a:t>
            </a:r>
          </a:p>
          <a:p>
            <a:endParaRPr lang="en-IE" dirty="0"/>
          </a:p>
        </p:txBody>
      </p:sp>
    </p:spTree>
    <p:extLst>
      <p:ext uri="{BB962C8B-B14F-4D97-AF65-F5344CB8AC3E}">
        <p14:creationId xmlns:p14="http://schemas.microsoft.com/office/powerpoint/2010/main" val="908369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TotalTime>
  <Words>1899</Words>
  <Application>Microsoft Office PowerPoint</Application>
  <PresentationFormat>On-screen Show (4:3)</PresentationFormat>
  <Paragraphs>549</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Comic Sans MS</vt:lpstr>
      <vt:lpstr>Times New Roman</vt:lpstr>
      <vt:lpstr>Trebuchet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Player Identification</vt:lpstr>
      <vt:lpstr>Player Identification</vt:lpstr>
      <vt:lpstr>PowerPoint Presentation</vt:lpstr>
      <vt:lpstr>‘’Contact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Kieran Shanahan</dc:creator>
  <cp:lastModifiedBy>Kieran Shanahan</cp:lastModifiedBy>
  <cp:revision>69</cp:revision>
  <dcterms:created xsi:type="dcterms:W3CDTF">2018-08-05T12:07:25Z</dcterms:created>
  <dcterms:modified xsi:type="dcterms:W3CDTF">2019-02-09T13:40:11Z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2016-11-10T00:00:00Z</vt:filetime>
  </property>
  <property fmtid="{D5CDD505-2E9C-101B-9397-08002B2CF9AE}" pid="3" name="Creator">
    <vt:lpwstr>Microsoft® PowerPoint® 2013</vt:lpwstr>
  </property>
  <property fmtid="{D5CDD505-2E9C-101B-9397-08002B2CF9AE}" pid="4" name="LastSaved">
    <vt:filetime>2018-08-05T00:00:00Z</vt:filetime>
  </property>
</Properties>
</file>